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94" r:id="rId2"/>
    <p:sldId id="348" r:id="rId3"/>
    <p:sldId id="320" r:id="rId4"/>
    <p:sldId id="330" r:id="rId5"/>
    <p:sldId id="358" r:id="rId6"/>
    <p:sldId id="349" r:id="rId7"/>
    <p:sldId id="359" r:id="rId8"/>
    <p:sldId id="360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61" r:id="rId18"/>
    <p:sldId id="362" r:id="rId19"/>
    <p:sldId id="295" r:id="rId20"/>
  </p:sldIdLst>
  <p:sldSz cx="9906000" cy="6858000" type="A4"/>
  <p:notesSz cx="6788150" cy="992346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clrMru>
    <a:srgbClr val="DFDEDB"/>
    <a:srgbClr val="DFD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2" autoAdjust="0"/>
    <p:restoredTop sz="80417" autoAdjust="0"/>
  </p:normalViewPr>
  <p:slideViewPr>
    <p:cSldViewPr snapToObjects="1" showGuides="1">
      <p:cViewPr>
        <p:scale>
          <a:sx n="90" d="100"/>
          <a:sy n="90" d="100"/>
        </p:scale>
        <p:origin x="-2544" y="-552"/>
      </p:cViewPr>
      <p:guideLst>
        <p:guide orient="horz" pos="300"/>
        <p:guide orient="horz" pos="2018"/>
        <p:guide orient="horz" pos="3968"/>
        <p:guide orient="horz" pos="1247"/>
        <p:guide pos="295"/>
        <p:guide pos="5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95" d="100"/>
          <a:sy n="95" d="100"/>
        </p:scale>
        <p:origin x="-3630" y="-102"/>
      </p:cViewPr>
      <p:guideLst>
        <p:guide orient="horz" pos="3126"/>
        <p:guide pos="21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3F776-9758-4BA1-ADE1-964A9A16300E}" type="datetimeFigureOut">
              <a:rPr lang="de-DE" smtClean="0"/>
              <a:pPr/>
              <a:t>01.02.16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C6D4E-7725-4D19-AEC4-865D1C828ED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1569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9D88D-2AA9-4A1B-A4FF-E71ACE4E9FF1}" type="datetimeFigureOut">
              <a:rPr lang="de-DE" smtClean="0"/>
              <a:pPr/>
              <a:t>01.02.16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744538"/>
            <a:ext cx="537210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8815" y="4713645"/>
            <a:ext cx="5430520" cy="4465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710DC-0717-422D-BC98-B9A7718907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990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08025" y="744538"/>
            <a:ext cx="537210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403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08025" y="744538"/>
            <a:ext cx="537210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fingers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eyes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headphones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emergency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situations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rather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going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down a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staircase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Crossing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busy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streets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Walking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through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construction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sites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035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08025" y="744538"/>
            <a:ext cx="537210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Avoid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JavaScript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manipulate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HTML-Nodes (DOM)</a:t>
            </a: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fluid,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help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scaling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content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reducing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breakpoints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We‘re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smaller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280 / 320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035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08025" y="744538"/>
            <a:ext cx="537210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grow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larger,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allow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features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unaldultered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CSS Rules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smallest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Maybe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teasers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break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resolutions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but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gallery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won‘t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providing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relevant,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rather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decoration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media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concept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mobile!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035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08025" y="744538"/>
            <a:ext cx="537210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Fewer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fewer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sitting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desks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calling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content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web</a:t>
            </a: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Fallbacks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non-standard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classically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JavaScript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deactivated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)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035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08025" y="744538"/>
            <a:ext cx="537210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480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08025" y="744538"/>
            <a:ext cx="537210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shift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desktop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minimally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invasive,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often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requiring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scaling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fluid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Desktop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landscape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nature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shift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involves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entirely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mindset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design,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media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content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„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activating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breakpoints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little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were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responsive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horizontal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useless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were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broken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navigation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longer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functioned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The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pragmatic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was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often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„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hidden-xs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035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08025" y="744538"/>
            <a:ext cx="537210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Content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been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entered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life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web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descend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chaos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matter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time.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It‘s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life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cycle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depends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scalabilitly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flexibility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stability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developers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differing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styles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methods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technologies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implemented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but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old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technologies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replace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leave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artefacts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Workflows,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content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solidified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immutable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naming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conventions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mobile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not an </a:t>
            </a: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035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576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08025" y="744538"/>
            <a:ext cx="537210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lightboxes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little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relevance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sould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probably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deactivated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entirely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...but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plugin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graphics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leave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100k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footprint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dynamically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JS.</a:t>
            </a: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timeline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binary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(DOM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manipulation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binary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templating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stage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become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tertiary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requiring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javascript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initilisation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parameters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CSS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rulesets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035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6189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08025" y="744538"/>
            <a:ext cx="537210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illustrating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differences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argue</a:t>
            </a:r>
            <a:r>
              <a:rPr lang="de-DE" baseline="0" dirty="0" smtClean="0"/>
              <a:t> WHY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design mobile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The </a:t>
            </a:r>
            <a:r>
              <a:rPr lang="de-DE" baseline="0" dirty="0" err="1" smtClean="0"/>
              <a:t>examples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real,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ist real. </a:t>
            </a:r>
            <a:r>
              <a:rPr lang="de-DE" baseline="0" dirty="0" err="1" smtClean="0"/>
              <a:t>It‘s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challenging</a:t>
            </a:r>
            <a:r>
              <a:rPr lang="de-DE" baseline="0" dirty="0" smtClean="0"/>
              <a:t>, but </a:t>
            </a:r>
            <a:r>
              <a:rPr lang="de-DE" baseline="0" dirty="0" err="1" smtClean="0"/>
              <a:t>it‘s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sad</a:t>
            </a:r>
            <a:r>
              <a:rPr lang="de-DE" baseline="0" dirty="0" smtClean="0"/>
              <a:t>, in a </a:t>
            </a:r>
            <a:r>
              <a:rPr lang="de-DE" baseline="0" dirty="0" err="1" smtClean="0"/>
              <a:t>way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Before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says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course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always</a:t>
            </a:r>
            <a:r>
              <a:rPr lang="de-DE" baseline="0" dirty="0" smtClean="0"/>
              <a:t> design mobile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...</a:t>
            </a:r>
            <a:r>
              <a:rPr lang="de-DE" baseline="0" dirty="0" err="1" smtClean="0"/>
              <a:t>why</a:t>
            </a:r>
            <a:r>
              <a:rPr lang="de-DE" baseline="0" dirty="0" smtClean="0"/>
              <a:t>?“ ...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didn‘t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63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08025" y="744538"/>
            <a:ext cx="537210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480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08025" y="744538"/>
            <a:ext cx="537210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Saving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money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limiting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well-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accepted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Critical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examination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limited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essential.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quick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illusion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sub-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were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regarded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non-essential,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simple „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extension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 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desktop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views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sub-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were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regarded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simple in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nature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therefore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requiring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effort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bootstrap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-set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breakpoints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was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hoped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activating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breakpoints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would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much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035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08025" y="744538"/>
            <a:ext cx="537210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Developers,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particularly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plagued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budget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Will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least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resistance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responsive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offer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developer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but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Responsive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versions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special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content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rationalized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out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035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08025" y="744538"/>
            <a:ext cx="537210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modules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implemented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around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horizontal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axis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Images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conceived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dimensions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larger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UX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links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hover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effects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035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08025" y="744538"/>
            <a:ext cx="537210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Developers,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particularly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plagued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budget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Will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least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resistance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Responsive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versions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special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content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rationalized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out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scope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035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08025" y="744538"/>
            <a:ext cx="537210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Lightboxes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sliders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animations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stages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Loved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programmers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designers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alike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But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orientated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horizontally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often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don‘t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mobile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devices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Lightboxes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usually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don‘t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scroll.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Vertical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content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ALWAYS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035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08025" y="744538"/>
            <a:ext cx="537210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710DC-0717-422D-BC98-B9A77189074D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480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wmf"/><Relationship Id="rId3" Type="http://schemas.openxmlformats.org/officeDocument/2006/relationships/image" Target="../media/image15.w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wmf"/><Relationship Id="rId3" Type="http://schemas.openxmlformats.org/officeDocument/2006/relationships/image" Target="../media/image15.w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wmf"/><Relationship Id="rId3" Type="http://schemas.openxmlformats.org/officeDocument/2006/relationships/image" Target="../media/image17.w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w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w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w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w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w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67783" y="908720"/>
            <a:ext cx="8853488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783" y="2637470"/>
            <a:ext cx="8853488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41" y="4506412"/>
            <a:ext cx="1716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Zwischen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783" y="1619250"/>
            <a:ext cx="8853488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70429" y="6516000"/>
            <a:ext cx="7644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83467" y="6516000"/>
            <a:ext cx="585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380" y="6381328"/>
            <a:ext cx="383384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96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Zwischen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783" y="1619250"/>
            <a:ext cx="8853488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70429" y="6516000"/>
            <a:ext cx="7644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83467" y="6516000"/>
            <a:ext cx="585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543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380" y="6381328"/>
            <a:ext cx="383384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1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|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67783" y="1690688"/>
            <a:ext cx="8853217" cy="4608512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70429" y="6516000"/>
            <a:ext cx="7644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83467" y="6516000"/>
            <a:ext cx="585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| Inhal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67783" y="1690688"/>
            <a:ext cx="8853217" cy="46085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70429" y="6516000"/>
            <a:ext cx="7644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83467" y="6516000"/>
            <a:ext cx="585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54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| Inhalt |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67783" y="1690688"/>
            <a:ext cx="8853217" cy="34200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6pPr>
              <a:buNone/>
              <a:defRPr/>
            </a:lvl6pPr>
          </a:lstStyle>
          <a:p>
            <a:pPr lvl="0"/>
            <a:r>
              <a:rPr lang="de-DE" dirty="0" smtClean="0"/>
              <a:t>Text | Inhalt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7783" y="5669200"/>
            <a:ext cx="8853217" cy="630000"/>
          </a:xfrm>
          <a:solidFill>
            <a:schemeClr val="accent3"/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Font typeface="Arial" pitchFamily="34" charset="0"/>
              <a:buNone/>
              <a:defRPr sz="2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 smtClean="0"/>
              <a:t>Fazit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4759392" y="5147700"/>
            <a:ext cx="270000" cy="47580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txBody>
          <a:bodyPr lIns="36000"/>
          <a:lstStyle>
            <a:lvl1pPr marL="0" indent="0">
              <a:spcBef>
                <a:spcPts val="0"/>
              </a:spcBef>
              <a:defRPr sz="400" b="0" baseline="0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2pPr>
            <a:lvl3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3pPr>
            <a:lvl4pPr marL="0" indent="0">
              <a:spcBef>
                <a:spcPts val="0"/>
              </a:spcBef>
              <a:buNone/>
              <a:defRPr sz="400" b="0">
                <a:solidFill>
                  <a:schemeClr val="accent3"/>
                </a:solidFill>
              </a:defRPr>
            </a:lvl4pPr>
            <a:lvl5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5pPr>
            <a:lvl6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6pPr>
            <a:lvl7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7pPr>
            <a:lvl8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8pPr>
            <a:lvl9pPr marL="0" indent="0">
              <a:spcBef>
                <a:spcPts val="0"/>
              </a:spcBef>
              <a:defRPr sz="4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 dirty="0" smtClean="0"/>
              <a:t>   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70429" y="6516000"/>
            <a:ext cx="7644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1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83467" y="6516000"/>
            <a:ext cx="585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Schatten | PRO | CON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 PRO | CONTRA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58000" y="1690688"/>
            <a:ext cx="4563271" cy="4608512"/>
          </a:xfrm>
        </p:spPr>
        <p:txBody>
          <a:bodyPr/>
          <a:lstStyle>
            <a:lvl1pPr>
              <a:spcBef>
                <a:spcPts val="480"/>
              </a:spcBef>
              <a:defRPr sz="2000"/>
            </a:lvl1pPr>
            <a:lvl2pPr marL="288000" indent="-288000">
              <a:spcBef>
                <a:spcPts val="385"/>
              </a:spcBef>
              <a:buFontTx/>
              <a:buBlip>
                <a:blip r:embed="rId2"/>
              </a:buBlip>
              <a:defRPr sz="1600" b="0"/>
            </a:lvl2pPr>
            <a:lvl3pPr marL="288000" indent="-288000">
              <a:spcBef>
                <a:spcPts val="385"/>
              </a:spcBef>
              <a:buFontTx/>
              <a:buBlip>
                <a:blip r:embed="rId3"/>
              </a:buBlip>
              <a:defRPr sz="1600" b="0"/>
            </a:lvl3pPr>
            <a:lvl4pPr marL="90488" indent="-90488">
              <a:spcBef>
                <a:spcPts val="385"/>
              </a:spcBef>
              <a:buFont typeface="Arial"/>
              <a:buChar char="•"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783" y="1690688"/>
            <a:ext cx="3510000" cy="2808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70429" y="6516000"/>
            <a:ext cx="7644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83467" y="6516000"/>
            <a:ext cx="585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ohne Kontur | PRO | CON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 PRO | CONTRA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58000" y="1690688"/>
            <a:ext cx="4563271" cy="4608512"/>
          </a:xfrm>
        </p:spPr>
        <p:txBody>
          <a:bodyPr/>
          <a:lstStyle>
            <a:lvl1pPr>
              <a:spcBef>
                <a:spcPts val="480"/>
              </a:spcBef>
              <a:defRPr sz="2000"/>
            </a:lvl1pPr>
            <a:lvl2pPr marL="287338" indent="-287338">
              <a:spcBef>
                <a:spcPts val="385"/>
              </a:spcBef>
              <a:buFontTx/>
              <a:buBlip>
                <a:blip r:embed="rId2"/>
              </a:buBlip>
              <a:tabLst/>
              <a:defRPr sz="1600" b="0"/>
            </a:lvl2pPr>
            <a:lvl3pPr marL="287338" indent="-287338">
              <a:spcBef>
                <a:spcPts val="385"/>
              </a:spcBef>
              <a:buFontTx/>
              <a:buBlip>
                <a:blip r:embed="rId3"/>
              </a:buBlip>
              <a:tabLst/>
              <a:defRPr sz="1600" b="0"/>
            </a:lvl3pPr>
            <a:lvl4pPr marL="90488" indent="-90488">
              <a:spcBef>
                <a:spcPts val="385"/>
              </a:spcBef>
              <a:buFont typeface="Arial"/>
              <a:buChar char="•"/>
              <a:tabLst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783" y="1690688"/>
            <a:ext cx="3510000" cy="2808000"/>
          </a:xfrm>
          <a:ln w="6350">
            <a:noFill/>
          </a:ln>
          <a:effectLst/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70429" y="6516000"/>
            <a:ext cx="7644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83467" y="6516000"/>
            <a:ext cx="585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ilder | 6 PRO | CON (überdeck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  </a:t>
            </a:r>
            <a:endParaRPr lang="de-DE" dirty="0"/>
          </a:p>
        </p:txBody>
      </p:sp>
      <p:sp>
        <p:nvSpPr>
          <p:cNvPr id="8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783" y="1690688"/>
            <a:ext cx="2652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3568500" y="1690688"/>
            <a:ext cx="2652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5" hasCustomPrompt="1"/>
          </p:nvPr>
        </p:nvSpPr>
        <p:spPr>
          <a:xfrm>
            <a:off x="6669271" y="1690688"/>
            <a:ext cx="2652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6" hasCustomPrompt="1"/>
          </p:nvPr>
        </p:nvSpPr>
        <p:spPr>
          <a:xfrm>
            <a:off x="467783" y="4175200"/>
            <a:ext cx="2652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7" hasCustomPrompt="1"/>
          </p:nvPr>
        </p:nvSpPr>
        <p:spPr>
          <a:xfrm>
            <a:off x="3568500" y="4175200"/>
            <a:ext cx="2652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18" hasCustomPrompt="1"/>
          </p:nvPr>
        </p:nvSpPr>
        <p:spPr>
          <a:xfrm>
            <a:off x="6669271" y="4175200"/>
            <a:ext cx="2652000" cy="2124000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127000" dist="381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7783" y="1690688"/>
            <a:ext cx="2652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468000" y="-612000"/>
            <a:ext cx="8853217" cy="54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1100" dirty="0" smtClean="0">
                <a:solidFill>
                  <a:schemeClr val="accent3"/>
                </a:solidFill>
                <a:latin typeface="+mn-lt"/>
              </a:rPr>
              <a:t>Zum Einfügen der Bilder die grünen Kästen etwas verschieben</a:t>
            </a:r>
          </a:p>
          <a:p>
            <a:r>
              <a:rPr lang="de-DE" sz="1100" dirty="0" smtClean="0">
                <a:solidFill>
                  <a:schemeClr val="accent3"/>
                </a:solidFill>
              </a:rPr>
              <a:t>► </a:t>
            </a:r>
            <a:r>
              <a:rPr lang="de-DE" sz="1100" dirty="0" smtClean="0">
                <a:solidFill>
                  <a:schemeClr val="accent3"/>
                </a:solidFill>
                <a:latin typeface="+mn-lt"/>
              </a:rPr>
              <a:t>Dann über den jeweiligen Butten ein Bild einfügen </a:t>
            </a:r>
          </a:p>
          <a:p>
            <a:r>
              <a:rPr lang="de-DE" sz="1100" b="1" dirty="0" smtClean="0">
                <a:solidFill>
                  <a:schemeClr val="accent3"/>
                </a:solidFill>
              </a:rPr>
              <a:t>Abschließend</a:t>
            </a:r>
            <a:r>
              <a:rPr lang="de-DE" sz="1100" baseline="0" dirty="0" smtClean="0">
                <a:solidFill>
                  <a:schemeClr val="accent3"/>
                </a:solidFill>
              </a:rPr>
              <a:t> über </a:t>
            </a:r>
            <a:r>
              <a:rPr lang="de-DE" sz="1100" b="1" dirty="0" smtClean="0">
                <a:solidFill>
                  <a:schemeClr val="accent3"/>
                </a:solidFill>
              </a:rPr>
              <a:t>Menü</a:t>
            </a:r>
            <a:r>
              <a:rPr lang="de-DE" sz="1100" dirty="0" smtClean="0">
                <a:solidFill>
                  <a:schemeClr val="accent3"/>
                </a:solidFill>
              </a:rPr>
              <a:t> ► Start| Folien| </a:t>
            </a:r>
            <a:r>
              <a:rPr lang="de-DE" sz="1100" b="1" dirty="0" smtClean="0">
                <a:solidFill>
                  <a:schemeClr val="accent3"/>
                </a:solidFill>
              </a:rPr>
              <a:t>Zurücksetzen</a:t>
            </a:r>
            <a:endParaRPr lang="de-DE" sz="1100" dirty="0" smtClean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2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70429" y="6516000"/>
            <a:ext cx="7644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1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83467" y="6516000"/>
            <a:ext cx="585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669271" y="1690688"/>
            <a:ext cx="2652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69000" y="4175200"/>
            <a:ext cx="2652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568500" y="4175200"/>
            <a:ext cx="2652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27" hasCustomPrompt="1"/>
          </p:nvPr>
        </p:nvSpPr>
        <p:spPr>
          <a:xfrm>
            <a:off x="467783" y="4176672"/>
            <a:ext cx="2652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568500" y="1690688"/>
            <a:ext cx="2652000" cy="2124000"/>
          </a:xfr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lIns="180000" tIns="144000" rIns="180000" bIns="36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1600" b="0">
                <a:solidFill>
                  <a:schemeClr val="bg1"/>
                </a:solidFill>
                <a:latin typeface="+mn-lt"/>
              </a:defRPr>
            </a:lvl1pPr>
            <a:lvl2pPr marL="288000" indent="-288000">
              <a:spcBef>
                <a:spcPts val="0"/>
              </a:spcBef>
              <a:buFontTx/>
              <a:buBlip>
                <a:blip r:embed="rId3"/>
              </a:buBlip>
              <a:defRPr sz="1600" b="0">
                <a:solidFill>
                  <a:schemeClr val="bg1"/>
                </a:solidFill>
                <a:latin typeface="+mn-lt"/>
              </a:defRPr>
            </a:lvl2pPr>
            <a:lvl3pPr marL="90488" indent="-90488">
              <a:spcBef>
                <a:spcPts val="0"/>
              </a:spcBef>
              <a:buSzPct val="40000"/>
              <a:buFont typeface="Arial"/>
              <a:buChar char="•"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xmlns:p14="http://schemas.microsoft.com/office/powerpoint/2010/main"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|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906000" cy="6858000"/>
          </a:xfrm>
        </p:spPr>
        <p:txBody>
          <a:bodyPr/>
          <a:lstStyle>
            <a:lvl1pPr algn="ctr">
              <a:spcBef>
                <a:spcPts val="0"/>
              </a:spcBef>
              <a:defRPr sz="18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315000" y="612000"/>
            <a:ext cx="2847000" cy="1692000"/>
          </a:xfrm>
          <a:prstGeom prst="wedgeRectCallout">
            <a:avLst>
              <a:gd name="adj1" fmla="val 22570"/>
              <a:gd name="adj2" fmla="val 67989"/>
            </a:avLst>
          </a:prstGeom>
          <a:solidFill>
            <a:schemeClr val="tx2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318000" y="612000"/>
            <a:ext cx="2847000" cy="1692000"/>
          </a:xfrm>
          <a:prstGeom prst="wedgeRectCallout">
            <a:avLst>
              <a:gd name="adj1" fmla="val 22570"/>
              <a:gd name="adj2" fmla="val 67989"/>
            </a:avLst>
          </a:prstGeom>
          <a:solidFill>
            <a:schemeClr val="bg2"/>
          </a:solidFill>
          <a:ln w="9525">
            <a:solidFill>
              <a:schemeClr val="bg1"/>
            </a:solidFill>
          </a:ln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5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24000" y="4464000"/>
            <a:ext cx="2847000" cy="1692000"/>
          </a:xfrm>
          <a:prstGeom prst="wedgeRectCallout">
            <a:avLst>
              <a:gd name="adj1" fmla="val 25604"/>
              <a:gd name="adj2" fmla="val -69945"/>
            </a:avLst>
          </a:prstGeom>
          <a:solidFill>
            <a:schemeClr val="bg2"/>
          </a:solidFill>
          <a:ln w="9525">
            <a:solidFill>
              <a:schemeClr val="bg1"/>
            </a:solidFill>
          </a:ln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6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627000" y="4464000"/>
            <a:ext cx="2847000" cy="1692000"/>
          </a:xfrm>
          <a:prstGeom prst="wedgeRectCallout">
            <a:avLst>
              <a:gd name="adj1" fmla="val 25403"/>
              <a:gd name="adj2" fmla="val -70104"/>
            </a:avLst>
          </a:prstGeom>
          <a:solidFill>
            <a:schemeClr val="tx2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 lIns="288000" tIns="36000" rIns="72000" bIns="3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Bubble für helle Screens (ggf. verrücken)</a:t>
            </a:r>
            <a:br>
              <a:rPr lang="de-DE" dirty="0" smtClean="0"/>
            </a:br>
            <a:r>
              <a:rPr lang="de-DE" dirty="0" smtClean="0"/>
              <a:t>Kein Bedarf = Löschen!</a:t>
            </a:r>
          </a:p>
          <a:p>
            <a:pPr lvl="1"/>
            <a:r>
              <a:rPr lang="de-DE" dirty="0" smtClean="0"/>
              <a:t>Zweite Ebene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7783" y="467998"/>
            <a:ext cx="8853488" cy="115125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70429" y="6516000"/>
            <a:ext cx="7644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83467" y="6516000"/>
            <a:ext cx="585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67783" y="908720"/>
            <a:ext cx="8853488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783" y="2637470"/>
            <a:ext cx="8853488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41" y="4506412"/>
            <a:ext cx="1716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12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| Beschrei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906000" cy="685800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                Bild einfügen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0000"/>
            <a:ext cx="4680000" cy="3960000"/>
          </a:xfrm>
          <a:solidFill>
            <a:schemeClr val="bg1">
              <a:alpha val="90000"/>
            </a:schemeClr>
          </a:solidFill>
        </p:spPr>
        <p:txBody>
          <a:bodyPr lIns="432000" tIns="360000" rIns="144000" bIns="144000"/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5000" b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2pPr>
            <a:lvl3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3pPr>
            <a:lvl4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4pPr>
            <a:lvl5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5pPr>
            <a:lvl6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6pPr>
            <a:lvl7pPr marL="0" indent="0">
              <a:lnSpc>
                <a:spcPts val="5200"/>
              </a:lnSpc>
              <a:spcBef>
                <a:spcPts val="0"/>
              </a:spcBef>
              <a:buNone/>
              <a:defRPr sz="4000" b="0">
                <a:latin typeface="+mj-lt"/>
              </a:defRPr>
            </a:lvl7pPr>
            <a:lvl8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8pPr>
            <a:lvl9pPr marL="0" indent="0">
              <a:lnSpc>
                <a:spcPts val="5200"/>
              </a:lnSpc>
              <a:spcBef>
                <a:spcPts val="0"/>
              </a:spcBef>
              <a:buFont typeface="Arial" pitchFamily="34" charset="0"/>
              <a:buNone/>
              <a:defRPr sz="4000" b="0">
                <a:latin typeface="+mj-lt"/>
              </a:defRPr>
            </a:lvl9pPr>
          </a:lstStyle>
          <a:p>
            <a:pPr lvl="0"/>
            <a:r>
              <a:rPr lang="de-DE" dirty="0" smtClean="0"/>
              <a:t>Headline Bild</a:t>
            </a:r>
          </a:p>
          <a:p>
            <a:pPr lvl="1"/>
            <a:r>
              <a:rPr lang="de-DE" dirty="0" smtClean="0"/>
              <a:t>Zweite Ebene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ckbrief | Grau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9"/>
          <p:cNvSpPr>
            <a:spLocks noGrp="1"/>
          </p:cNvSpPr>
          <p:nvPr>
            <p:ph type="pic" sz="quarter" idx="15" hasCustomPrompt="1"/>
          </p:nvPr>
        </p:nvSpPr>
        <p:spPr>
          <a:xfrm>
            <a:off x="-9366" y="0"/>
            <a:ext cx="4895296" cy="6858000"/>
          </a:xfrm>
          <a:ln w="6350">
            <a:noFill/>
          </a:ln>
          <a:effectLst/>
        </p:spPr>
        <p:txBody>
          <a:bodyPr/>
          <a:lstStyle>
            <a:lvl1pPr algn="ctr">
              <a:spcBef>
                <a:spcPts val="0"/>
              </a:spcBef>
              <a:defRPr sz="18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421052" y="467998"/>
            <a:ext cx="4134459" cy="584132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3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Font typeface="Arial" pitchFamily="34" charset="0"/>
              <a:buNone/>
              <a:defRPr lang="de-DE" sz="2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indent="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b="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indent="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  <a:defRPr lang="de-DE" sz="1200" b="0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6pPr>
            <a:lvl7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7pPr>
            <a:lvl8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8pPr>
            <a:lvl9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Name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Position</a:t>
            </a:r>
          </a:p>
          <a:p>
            <a:pPr lvl="2"/>
            <a:r>
              <a:rPr lang="de-DE" dirty="0" smtClean="0"/>
              <a:t>Beschreibung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Sechste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Siebte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Achte Ebene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None/>
            </a:pPr>
            <a:r>
              <a:rPr lang="de-DE" dirty="0" smtClean="0"/>
              <a:t>Neunte Ebene</a:t>
            </a:r>
          </a:p>
          <a:p>
            <a:pPr lvl="4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92051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ge | Text mit Hinterlegung">
    <p:bg>
      <p:bgPr>
        <a:solidFill>
          <a:srgbClr val="DFD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67783" y="1690688"/>
            <a:ext cx="8853488" cy="2520000"/>
          </a:xfrm>
          <a:solidFill>
            <a:schemeClr val="bg1"/>
          </a:solidFill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3000" y="1800000"/>
            <a:ext cx="8463000" cy="43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baseline="0">
                <a:latin typeface="Calibri"/>
                <a:cs typeface="Calibri"/>
              </a:defRPr>
            </a:lvl1pPr>
            <a:lvl2pPr marL="0" indent="0">
              <a:lnSpc>
                <a:spcPct val="90000"/>
              </a:lnSpc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3pPr>
            <a:lvl4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4pPr>
            <a:lvl5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5pPr>
            <a:lvl6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6pPr>
            <a:lvl7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7pPr>
            <a:lvl8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8pPr>
            <a:lvl9pPr marL="90000" indent="-90000">
              <a:lnSpc>
                <a:spcPct val="90000"/>
              </a:lnSpc>
              <a:spcBef>
                <a:spcPts val="385"/>
              </a:spcBef>
              <a:buSzPct val="40000"/>
              <a:buFont typeface="Calibri" pitchFamily="34" charset="0"/>
              <a:buChar char="•"/>
              <a:defRPr sz="1600" b="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  <a:br>
              <a:rPr lang="de-DE" dirty="0" smtClean="0"/>
            </a:br>
            <a:r>
              <a:rPr lang="de-DE" dirty="0" smtClean="0"/>
              <a:t>- Weiße Box bei Folgefolie nach unten verschieben und </a:t>
            </a:r>
            <a:br>
              <a:rPr lang="de-DE" dirty="0" smtClean="0"/>
            </a:br>
            <a:r>
              <a:rPr lang="de-DE" dirty="0" smtClean="0"/>
              <a:t>ggf. vergrößern/-</a:t>
            </a:r>
            <a:r>
              <a:rPr lang="de-DE" dirty="0" err="1" smtClean="0"/>
              <a:t>kleinern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70429" y="6516000"/>
            <a:ext cx="7644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83467" y="6516000"/>
            <a:ext cx="585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zen | Beige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7502" y="466700"/>
            <a:ext cx="8853486" cy="11621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2500" b="1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>
              <a:buFont typeface="Arial"/>
              <a:buNone/>
              <a:defRPr lang="de-DE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Wechsel der Textebene im Menü über:</a:t>
            </a:r>
            <a:br>
              <a:rPr lang="de-DE" dirty="0" smtClean="0"/>
            </a:br>
            <a:r>
              <a:rPr lang="de-DE" dirty="0" smtClean="0"/>
              <a:t>→ 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5" name="Rectangle 22"/>
          <p:cNvSpPr>
            <a:spLocks noChangeArrowheads="1"/>
          </p:cNvSpPr>
          <p:nvPr/>
        </p:nvSpPr>
        <p:spPr bwMode="auto">
          <a:xfrm>
            <a:off x="7683000" y="1"/>
            <a:ext cx="1635339" cy="1101209"/>
          </a:xfrm>
          <a:prstGeom prst="rect">
            <a:avLst/>
          </a:prstGeom>
          <a:solidFill>
            <a:srgbClr val="FFFFFF"/>
          </a:solidFill>
          <a:ln w="6350">
            <a:noFill/>
          </a:ln>
          <a:effectLst/>
        </p:spPr>
        <p:txBody>
          <a:bodyPr wrap="none" lIns="180000" tIns="180000" rIns="91401" bIns="45701" anchor="t" anchorCtr="0">
            <a:prstTxWarp prst="textNoShape">
              <a:avLst/>
            </a:prstTxWarp>
          </a:bodyPr>
          <a:lstStyle/>
          <a:p>
            <a:pPr marL="258890" indent="-258890" eaLnBrk="0" hangingPunct="0">
              <a:buClr>
                <a:srgbClr val="5B7F93"/>
              </a:buClr>
              <a:buSzPct val="100000"/>
              <a:tabLst>
                <a:tab pos="729206" algn="l"/>
                <a:tab pos="1136237" algn="l"/>
                <a:tab pos="1543270" algn="l"/>
                <a:tab pos="1950301" algn="l"/>
                <a:tab pos="3576990" algn="r"/>
                <a:tab pos="3985460" algn="l"/>
                <a:tab pos="4392492" algn="l"/>
                <a:tab pos="4799524" algn="l"/>
                <a:tab pos="5206556" algn="l"/>
                <a:tab pos="5613588" algn="l"/>
                <a:tab pos="6020619" algn="l"/>
                <a:tab pos="6427651" algn="l"/>
                <a:tab pos="6834683" algn="l"/>
                <a:tab pos="7241715" algn="l"/>
                <a:tab pos="7648746" algn="l"/>
                <a:tab pos="8055779" algn="l"/>
                <a:tab pos="8462810" algn="l"/>
              </a:tabLst>
            </a:pPr>
            <a:endParaRPr lang="de-DE" sz="1600">
              <a:solidFill>
                <a:srgbClr val="3D3D3D"/>
              </a:solidFill>
            </a:endParaRPr>
          </a:p>
        </p:txBody>
      </p:sp>
      <p:sp>
        <p:nvSpPr>
          <p:cNvPr id="5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824144" y="100554"/>
            <a:ext cx="1353054" cy="900100"/>
          </a:xfrm>
          <a:ln>
            <a:noFill/>
          </a:ln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Logo einfügen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6373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ckbrief | Bei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219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340000" y="540000"/>
            <a:ext cx="6981000" cy="540000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 dirty="0" smtClean="0"/>
              <a:t>Vorname Nachname | Alter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467783" y="414000"/>
            <a:ext cx="1482000" cy="1368000"/>
          </a:xfrm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340001" y="1116000"/>
            <a:ext cx="6981271" cy="64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dirty="0" smtClean="0"/>
              <a:t>Position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784" y="2448000"/>
            <a:ext cx="8853489" cy="3851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3500" b="0"/>
            </a:lvl1pPr>
            <a:lvl2pPr marL="0" indent="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None/>
              <a:defRPr sz="2200" b="0"/>
            </a:lvl2pPr>
            <a:lvl3pPr marL="90000" indent="-9000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Char char="•"/>
              <a:defRPr sz="2200" b="0"/>
            </a:lvl3pPr>
            <a:lvl4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4pPr>
            <a:lvl5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5pPr>
            <a:lvl6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6pPr>
            <a:lvl7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7pPr>
            <a:lvl8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8pPr>
            <a:lvl9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 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70429" y="6516000"/>
            <a:ext cx="7644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83467" y="6516000"/>
            <a:ext cx="585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eckbrief | Bei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219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6506" y="540000"/>
            <a:ext cx="6346364" cy="540000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 dirty="0" smtClean="0"/>
              <a:t>Vorname Nachname | Alter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839272" y="414000"/>
            <a:ext cx="1482000" cy="1368000"/>
          </a:xfrm>
        </p:spPr>
        <p:txBody>
          <a:bodyPr/>
          <a:lstStyle>
            <a:lvl1pPr algn="ctr">
              <a:defRPr sz="1600"/>
            </a:lvl1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Bild einfügen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6521" y="1116000"/>
            <a:ext cx="6346610" cy="64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Font typeface="Arial" pitchFamily="34" charset="0"/>
              <a:buNone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dirty="0" smtClean="0"/>
              <a:t>Position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784" y="2448000"/>
            <a:ext cx="8853489" cy="38512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3500" b="0"/>
            </a:lvl1pPr>
            <a:lvl2pPr marL="0" indent="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None/>
              <a:defRPr sz="2200" b="0"/>
            </a:lvl2pPr>
            <a:lvl3pPr marL="90000" indent="-90000">
              <a:spcBef>
                <a:spcPts val="0"/>
              </a:spcBef>
              <a:spcAft>
                <a:spcPts val="1000"/>
              </a:spcAft>
              <a:buSzPct val="40000"/>
              <a:buFont typeface="Calibri" pitchFamily="34" charset="0"/>
              <a:buChar char="•"/>
              <a:defRPr sz="2200" b="0"/>
            </a:lvl3pPr>
            <a:lvl4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4pPr>
            <a:lvl5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5pPr>
            <a:lvl6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6pPr>
            <a:lvl7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7pPr>
            <a:lvl8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8pPr>
            <a:lvl9pPr marL="180000" indent="-180000">
              <a:spcBef>
                <a:spcPts val="0"/>
              </a:spcBef>
              <a:spcAft>
                <a:spcPts val="1000"/>
              </a:spcAft>
              <a:buSzPct val="50000"/>
              <a:buFont typeface="+mj-lt"/>
              <a:buAutoNum type="arabicPeriod"/>
              <a:defRPr sz="2200" b="0"/>
            </a:lvl9pPr>
          </a:lstStyle>
          <a:p>
            <a:pPr lvl="0"/>
            <a:r>
              <a:rPr lang="de-DE" dirty="0" smtClean="0"/>
              <a:t>Text</a:t>
            </a:r>
            <a:br>
              <a:rPr lang="de-DE" dirty="0" smtClean="0"/>
            </a:br>
            <a:r>
              <a:rPr lang="de-DE" dirty="0" smtClean="0"/>
              <a:t> Wechsel der Textebene im Menü über:</a:t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→ </a:t>
            </a:r>
            <a:r>
              <a:rPr lang="de-DE" dirty="0" smtClean="0"/>
              <a:t>Start | Absatz | Listenebene erhöhen/verringern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70429" y="6516000"/>
            <a:ext cx="7644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83467" y="6516000"/>
            <a:ext cx="585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362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Kompl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7" name="Grafik 6" descr="Komplett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003000" y="2250000"/>
            <a:ext cx="3783000" cy="3492000"/>
          </a:xfrm>
          <a:prstGeom prst="rect">
            <a:avLst/>
          </a:prstGeom>
        </p:spPr>
      </p:pic>
      <p:sp>
        <p:nvSpPr>
          <p:cNvPr id="13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468000" y="3978584"/>
            <a:ext cx="3237000" cy="324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3" hasCustomPrompt="1"/>
          </p:nvPr>
        </p:nvSpPr>
        <p:spPr>
          <a:xfrm>
            <a:off x="6080100" y="3978584"/>
            <a:ext cx="3241171" cy="324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5" name="Bildplatzhalter 12"/>
          <p:cNvSpPr>
            <a:spLocks noGrp="1"/>
          </p:cNvSpPr>
          <p:nvPr>
            <p:ph type="pic" sz="quarter" idx="14" hasCustomPrompt="1"/>
          </p:nvPr>
        </p:nvSpPr>
        <p:spPr>
          <a:xfrm>
            <a:off x="4877571" y="1694381"/>
            <a:ext cx="31200" cy="1206000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7" name="Bildplatzhalter 12"/>
          <p:cNvSpPr>
            <a:spLocks noGrp="1"/>
          </p:cNvSpPr>
          <p:nvPr>
            <p:ph type="pic" sz="quarter" idx="16" hasCustomPrompt="1"/>
          </p:nvPr>
        </p:nvSpPr>
        <p:spPr>
          <a:xfrm>
            <a:off x="4877570" y="5088438"/>
            <a:ext cx="31200" cy="1210762"/>
          </a:xfrm>
          <a:solidFill>
            <a:schemeClr val="bg2"/>
          </a:solidFill>
        </p:spPr>
        <p:txBody>
          <a:bodyPr/>
          <a:lstStyle>
            <a:lvl1pPr>
              <a:spcBef>
                <a:spcPts val="0"/>
              </a:spcBef>
              <a:defRPr sz="500"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     </a:t>
            </a:r>
            <a:endParaRPr lang="de-DE" dirty="0"/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585000" y="1800000"/>
            <a:ext cx="2730000" cy="1440000"/>
          </a:xfrm>
        </p:spPr>
        <p:txBody>
          <a:bodyPr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85000" y="4752000"/>
            <a:ext cx="2730000" cy="1440000"/>
          </a:xfrm>
        </p:spPr>
        <p:txBody>
          <a:bodyPr anchor="b" anchorCtr="0"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6474000" y="4752000"/>
            <a:ext cx="2730000" cy="1440000"/>
          </a:xfrm>
        </p:spPr>
        <p:txBody>
          <a:bodyPr anchor="b" anchorCtr="0"/>
          <a:lstStyle>
            <a:lvl1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r">
              <a:spcBef>
                <a:spcPts val="385"/>
              </a:spcBef>
              <a:buNone/>
              <a:defRPr sz="1600" b="0"/>
            </a:lvl4pPr>
            <a:lvl5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r">
              <a:spcBef>
                <a:spcPts val="385"/>
              </a:spcBef>
              <a:buNone/>
              <a:defRPr sz="1600" b="0"/>
            </a:lvl6pPr>
            <a:lvl7pPr marL="0" indent="0" algn="r">
              <a:spcBef>
                <a:spcPts val="385"/>
              </a:spcBef>
              <a:buNone/>
              <a:defRPr sz="1600" b="0"/>
            </a:lvl7pPr>
            <a:lvl8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0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5850000" y="1800000"/>
            <a:ext cx="1755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7449000" y="1836000"/>
            <a:ext cx="1755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6279000" y="2232000"/>
            <a:ext cx="1755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7449000" y="2484000"/>
            <a:ext cx="1755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6708000" y="2880000"/>
            <a:ext cx="1755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7371000" y="3276000"/>
            <a:ext cx="1755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70429" y="6516000"/>
            <a:ext cx="7644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83467" y="6516000"/>
            <a:ext cx="585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kompet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10" name="Grafik 9" descr="Markenkompetenz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003000" y="2250000"/>
            <a:ext cx="3783000" cy="3492000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85000" y="1800000"/>
            <a:ext cx="2730000" cy="1440000"/>
          </a:xfrm>
        </p:spPr>
        <p:txBody>
          <a:bodyPr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70429" y="6516000"/>
            <a:ext cx="7644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83467" y="6516000"/>
            <a:ext cx="585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tonalitä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6" name="Grafik 5" descr="Markentonalität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002892" y="2248944"/>
            <a:ext cx="3783000" cy="3492000"/>
          </a:xfrm>
          <a:prstGeom prst="rect">
            <a:avLst/>
          </a:prstGeom>
        </p:spPr>
      </p:pic>
      <p:sp>
        <p:nvSpPr>
          <p:cNvPr id="16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850000" y="1800000"/>
            <a:ext cx="1755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49000" y="1836000"/>
            <a:ext cx="1755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8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279000" y="2232000"/>
            <a:ext cx="1755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7449000" y="2484000"/>
            <a:ext cx="1755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708000" y="2880000"/>
            <a:ext cx="1755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7371000" y="3276000"/>
            <a:ext cx="1755000" cy="288000"/>
          </a:xfrm>
        </p:spPr>
        <p:txBody>
          <a:bodyPr anchor="ctr" anchorCtr="0"/>
          <a:lstStyle>
            <a:lvl1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ctr">
              <a:spcBef>
                <a:spcPts val="385"/>
              </a:spcBef>
              <a:buNone/>
              <a:defRPr sz="1600" b="0"/>
            </a:lvl4pPr>
            <a:lvl5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ctr">
              <a:spcBef>
                <a:spcPts val="385"/>
              </a:spcBef>
              <a:buNone/>
              <a:defRPr sz="1600" b="0"/>
            </a:lvl6pPr>
            <a:lvl7pPr marL="0" indent="0" algn="ctr">
              <a:spcBef>
                <a:spcPts val="385"/>
              </a:spcBef>
              <a:buNone/>
              <a:defRPr sz="1600" b="0"/>
            </a:lvl7pPr>
            <a:lvl8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ct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70429" y="6516000"/>
            <a:ext cx="7644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83467" y="6516000"/>
            <a:ext cx="585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7" name="Grafik 6" descr="Markenbild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003000" y="2250000"/>
            <a:ext cx="3783000" cy="3492000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6474000" y="4752000"/>
            <a:ext cx="2730000" cy="1440000"/>
          </a:xfrm>
        </p:spPr>
        <p:txBody>
          <a:bodyPr anchor="b" anchorCtr="0"/>
          <a:lstStyle>
            <a:lvl1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 algn="r">
              <a:spcBef>
                <a:spcPts val="385"/>
              </a:spcBef>
              <a:buNone/>
              <a:defRPr sz="1600" b="0"/>
            </a:lvl4pPr>
            <a:lvl5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 algn="r">
              <a:spcBef>
                <a:spcPts val="385"/>
              </a:spcBef>
              <a:buNone/>
              <a:defRPr sz="1600" b="0"/>
            </a:lvl6pPr>
            <a:lvl7pPr marL="0" indent="0" algn="r">
              <a:spcBef>
                <a:spcPts val="385"/>
              </a:spcBef>
              <a:buNone/>
              <a:defRPr sz="1600" b="0"/>
            </a:lvl7pPr>
            <a:lvl8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 algn="r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0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70429" y="6516000"/>
            <a:ext cx="7644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83467" y="6516000"/>
            <a:ext cx="585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67783" y="908720"/>
            <a:ext cx="8853488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783" y="2637470"/>
            <a:ext cx="8853488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41" y="4506412"/>
            <a:ext cx="1716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3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nsteuerrad | Markennut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6" name="Grafik 5" descr="Markennutzen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003000" y="2250000"/>
            <a:ext cx="3783000" cy="3492000"/>
          </a:xfrm>
          <a:prstGeom prst="rect">
            <a:avLst/>
          </a:prstGeom>
        </p:spPr>
      </p:pic>
      <p:sp>
        <p:nvSpPr>
          <p:cNvPr id="10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85000" y="4752000"/>
            <a:ext cx="2730000" cy="1440000"/>
          </a:xfrm>
        </p:spPr>
        <p:txBody>
          <a:bodyPr anchor="b" anchorCtr="0"/>
          <a:lstStyle>
            <a:lvl1pPr marL="0" indent="0">
              <a:spcBef>
                <a:spcPts val="385"/>
              </a:spcBef>
              <a:buFont typeface="Arial" pitchFamily="34" charset="0"/>
              <a:buNone/>
              <a:defRPr sz="1600" b="0"/>
            </a:lvl1pPr>
            <a:lvl2pPr marL="0" indent="0">
              <a:spcBef>
                <a:spcPts val="385"/>
              </a:spcBef>
              <a:buFont typeface="Arial" pitchFamily="34" charset="0"/>
              <a:buNone/>
              <a:defRPr sz="1600" b="0"/>
            </a:lvl2pPr>
            <a:lvl3pPr marL="0" indent="0">
              <a:spcBef>
                <a:spcPts val="385"/>
              </a:spcBef>
              <a:buFont typeface="Arial" pitchFamily="34" charset="0"/>
              <a:buNone/>
              <a:defRPr sz="1600" b="0"/>
            </a:lvl3pPr>
            <a:lvl4pPr marL="0" indent="0">
              <a:spcBef>
                <a:spcPts val="385"/>
              </a:spcBef>
              <a:buNone/>
              <a:defRPr sz="1600" b="0"/>
            </a:lvl4pPr>
            <a:lvl5pPr marL="0" indent="0">
              <a:spcBef>
                <a:spcPts val="385"/>
              </a:spcBef>
              <a:buFont typeface="Arial" pitchFamily="34" charset="0"/>
              <a:buNone/>
              <a:defRPr sz="1600" b="0"/>
            </a:lvl5pPr>
            <a:lvl6pPr marL="0" indent="0">
              <a:spcBef>
                <a:spcPts val="385"/>
              </a:spcBef>
              <a:buNone/>
              <a:defRPr sz="1600" b="0"/>
            </a:lvl6pPr>
            <a:lvl7pPr marL="0" indent="0">
              <a:spcBef>
                <a:spcPts val="385"/>
              </a:spcBef>
              <a:buNone/>
              <a:defRPr sz="1600" b="0"/>
            </a:lvl7pPr>
            <a:lvl8pPr marL="0" indent="0">
              <a:spcBef>
                <a:spcPts val="385"/>
              </a:spcBef>
              <a:buFont typeface="Arial" pitchFamily="34" charset="0"/>
              <a:buNone/>
              <a:defRPr sz="1600" b="0"/>
            </a:lvl8pPr>
            <a:lvl9pPr marL="0" indent="0">
              <a:spcBef>
                <a:spcPts val="385"/>
              </a:spcBef>
              <a:buFont typeface="Arial" pitchFamily="34" charset="0"/>
              <a:buNone/>
              <a:defRPr sz="1600" b="0"/>
            </a:lvl9pPr>
          </a:lstStyle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70429" y="6516000"/>
            <a:ext cx="7644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83467" y="6516000"/>
            <a:ext cx="585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380" y="2637470"/>
            <a:ext cx="8853488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783" y="728700"/>
            <a:ext cx="8853488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41" y="4506412"/>
            <a:ext cx="1716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943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67783" y="728700"/>
            <a:ext cx="8853488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783" y="2637004"/>
            <a:ext cx="8853488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41" y="4506412"/>
            <a:ext cx="1716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889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Orang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67783" y="728234"/>
            <a:ext cx="8853488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783" y="2637004"/>
            <a:ext cx="8853488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41" y="4506412"/>
            <a:ext cx="1716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670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67783" y="728700"/>
            <a:ext cx="8853488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783" y="2637004"/>
            <a:ext cx="8853488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41" y="4506412"/>
            <a:ext cx="1716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157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67783" y="728700"/>
            <a:ext cx="8853488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Schlusstext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783" y="2637004"/>
            <a:ext cx="8853488" cy="82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sz="1800" dirty="0" smtClean="0"/>
              <a:t>Ansprechpartner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1800" dirty="0" smtClean="0"/>
              <a:t>auch zweizeilig</a:t>
            </a:r>
            <a:br>
              <a:rPr lang="de-DE" sz="1800" dirty="0" smtClean="0"/>
            </a:br>
            <a:r>
              <a:rPr lang="de-DE" sz="1800" dirty="0" smtClean="0"/>
              <a:t>oder dreizeilig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41" y="4506412"/>
            <a:ext cx="1716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9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Grün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67783" y="908720"/>
            <a:ext cx="8853488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783" y="2637470"/>
            <a:ext cx="8853488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41" y="4506412"/>
            <a:ext cx="1716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67783" y="908720"/>
            <a:ext cx="8853488" cy="169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Titel der Präsentation auch zweizeilig</a:t>
            </a:r>
            <a:endParaRPr lang="de-DE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783" y="2637470"/>
            <a:ext cx="8853488" cy="828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500" b="0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50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 err="1" smtClean="0"/>
              <a:t>Subline</a:t>
            </a:r>
            <a:r>
              <a:rPr lang="de-DE" dirty="0" smtClean="0"/>
              <a:t> optional</a:t>
            </a:r>
            <a:br>
              <a:rPr lang="de-DE" dirty="0" smtClean="0"/>
            </a:br>
            <a:r>
              <a:rPr lang="de-DE" dirty="0" smtClean="0"/>
              <a:t>auch zweizeilig</a:t>
            </a:r>
          </a:p>
        </p:txBody>
      </p:sp>
      <p:pic>
        <p:nvPicPr>
          <p:cNvPr id="4" name="Bild 3" descr="triplesense_reply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41" y="4506412"/>
            <a:ext cx="1716000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2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Agendatitel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7783" y="1690688"/>
            <a:ext cx="8853488" cy="4248000"/>
          </a:xfrm>
        </p:spPr>
        <p:txBody>
          <a:bodyPr anchor="b" anchorCtr="0"/>
          <a:lstStyle>
            <a:lvl1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1pPr>
            <a:lvl2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2pPr>
            <a:lvl3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3pPr>
            <a:lvl4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4pPr>
            <a:lvl5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5pPr>
            <a:lvl6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6pPr>
            <a:lvl7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7pPr>
            <a:lvl8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8pPr>
            <a:lvl9pPr marL="468000" indent="-468000">
              <a:spcBef>
                <a:spcPts val="650"/>
              </a:spcBef>
              <a:buSzPct val="100000"/>
              <a:buFont typeface="+mj-lt"/>
              <a:buAutoNum type="arabicPeriod"/>
              <a:defRPr sz="2500" b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smtClean="0"/>
              <a:t>Agendapunkt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70429" y="6516000"/>
            <a:ext cx="7644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83467" y="6516000"/>
            <a:ext cx="585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3519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folie | Gr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783" y="1619250"/>
            <a:ext cx="8853488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70429" y="6516000"/>
            <a:ext cx="7644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83467" y="6516000"/>
            <a:ext cx="585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380" y="6381328"/>
            <a:ext cx="383384" cy="3506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Zwischenfolie | Taubenblau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783" y="1619250"/>
            <a:ext cx="8853488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70429" y="6516000"/>
            <a:ext cx="7644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83467" y="6516000"/>
            <a:ext cx="585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380" y="6381328"/>
            <a:ext cx="383384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9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Zwischenfolie | Brombe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783" y="1619250"/>
            <a:ext cx="8853488" cy="338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br>
              <a:rPr lang="de-DE" dirty="0" smtClean="0"/>
            </a:br>
            <a:r>
              <a:rPr lang="de-DE" dirty="0" smtClean="0"/>
              <a:t>oder dreizeilig</a:t>
            </a:r>
            <a:br>
              <a:rPr lang="de-DE" dirty="0" smtClean="0"/>
            </a:br>
            <a:r>
              <a:rPr lang="de-DE" dirty="0" smtClean="0"/>
              <a:t>vielleicht auch vierzeilig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70429" y="6516000"/>
            <a:ext cx="7644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83467" y="6516000"/>
            <a:ext cx="585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 descr="ts_reply_maennch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380" y="6381328"/>
            <a:ext cx="383384" cy="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67783" y="467998"/>
            <a:ext cx="8853488" cy="11512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</a:t>
            </a:r>
            <a:br>
              <a:rPr lang="de-DE" dirty="0" smtClean="0"/>
            </a:br>
            <a:r>
              <a:rPr lang="de-DE" dirty="0" smtClean="0"/>
              <a:t>auch zweizeilig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8000" y="1692002"/>
            <a:ext cx="8853271" cy="46071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 smtClean="0"/>
              <a:t>Text  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70429" y="6516000"/>
            <a:ext cx="7644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Technik-Strategie 2015</a:t>
            </a:r>
            <a:endParaRPr lang="de-DE" dirty="0" smtClean="0"/>
          </a:p>
        </p:txBody>
      </p:sp>
      <p:sp>
        <p:nvSpPr>
          <p:cNvPr id="20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483467" y="6516000"/>
            <a:ext cx="585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48C085F-FF76-4B29-9966-A5D18628D94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Bild 20" descr="ts_reply_maennchen.png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380" y="6381328"/>
            <a:ext cx="383384" cy="3506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691" r:id="rId6"/>
    <p:sldLayoutId id="2147483664" r:id="rId7"/>
    <p:sldLayoutId id="2147483693" r:id="rId8"/>
    <p:sldLayoutId id="2147483694" r:id="rId9"/>
    <p:sldLayoutId id="2147483695" r:id="rId10"/>
    <p:sldLayoutId id="2147483696" r:id="rId11"/>
    <p:sldLayoutId id="2147483660" r:id="rId12"/>
    <p:sldLayoutId id="2147483690" r:id="rId13"/>
    <p:sldLayoutId id="2147483675" r:id="rId14"/>
    <p:sldLayoutId id="2147483676" r:id="rId15"/>
    <p:sldLayoutId id="2147483677" r:id="rId16"/>
    <p:sldLayoutId id="2147483678" r:id="rId17"/>
    <p:sldLayoutId id="2147483668" r:id="rId18"/>
    <p:sldLayoutId id="2147483659" r:id="rId19"/>
    <p:sldLayoutId id="2147483665" r:id="rId20"/>
    <p:sldLayoutId id="2147483697" r:id="rId21"/>
    <p:sldLayoutId id="2147483661" r:id="rId22"/>
    <p:sldLayoutId id="2147483698" r:id="rId23"/>
    <p:sldLayoutId id="2147483666" r:id="rId24"/>
    <p:sldLayoutId id="2147483689" r:id="rId25"/>
    <p:sldLayoutId id="2147483673" r:id="rId26"/>
    <p:sldLayoutId id="2147483669" r:id="rId27"/>
    <p:sldLayoutId id="2147483670" r:id="rId28"/>
    <p:sldLayoutId id="2147483671" r:id="rId29"/>
    <p:sldLayoutId id="2147483672" r:id="rId30"/>
    <p:sldLayoutId id="2147483704" r:id="rId31"/>
    <p:sldLayoutId id="2147483705" r:id="rId32"/>
    <p:sldLayoutId id="2147483706" r:id="rId33"/>
    <p:sldLayoutId id="2147483707" r:id="rId34"/>
    <p:sldLayoutId id="2147483708" r:id="rId35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marL="0" indent="0" algn="l" defTabSz="914400" rtl="0" eaLnBrk="1" latinLnBrk="0" hangingPunct="1">
        <a:lnSpc>
          <a:spcPts val="4500"/>
        </a:lnSpc>
        <a:spcBef>
          <a:spcPts val="0"/>
        </a:spcBef>
        <a:buFont typeface="Arial" pitchFamily="34" charset="0"/>
        <a:buNone/>
        <a:defRPr sz="4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720"/>
        </a:spcBef>
        <a:buFont typeface="Arial" pitchFamily="34" charset="0"/>
        <a:buNone/>
        <a:defRPr sz="3000" b="1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20"/>
        </a:spcBef>
        <a:buFont typeface="Arial" pitchFamily="34" charset="0"/>
        <a:buNone/>
        <a:defRPr sz="3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ts val="600"/>
        </a:spcBef>
        <a:buFont typeface="Arial" pitchFamily="34" charset="0"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90000" indent="-90000" algn="l" defTabSz="914400" rtl="0" eaLnBrk="1" latinLnBrk="0" hangingPunct="1">
        <a:spcBef>
          <a:spcPts val="600"/>
        </a:spcBef>
        <a:buSzPct val="40000"/>
        <a:buFont typeface="Calibri" pitchFamily="34" charset="0"/>
        <a:buChar char="•"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ts val="530"/>
        </a:spcBef>
        <a:buFont typeface="Arial" pitchFamily="34" charset="0"/>
        <a:buNone/>
        <a:defRPr sz="20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90000" indent="-90000" algn="l" defTabSz="914400" rtl="0" eaLnBrk="1" latinLnBrk="0" hangingPunct="1">
        <a:spcBef>
          <a:spcPts val="430"/>
        </a:spcBef>
        <a:buSzPct val="40000"/>
        <a:buFont typeface="Calibri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" indent="-90000" algn="l" defTabSz="914400" rtl="0" eaLnBrk="1" latinLnBrk="0" hangingPunct="1">
        <a:spcBef>
          <a:spcPts val="385"/>
        </a:spcBef>
        <a:buSzPct val="40000"/>
        <a:buFont typeface="Calibri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spcBef>
          <a:spcPts val="385"/>
        </a:spcBef>
        <a:buSzPct val="80000"/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385"/>
        </a:spcBef>
        <a:buSzPct val="80000"/>
        <a:buFont typeface="+mj-lt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34.jp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94471" y="908720"/>
            <a:ext cx="9439049" cy="1692000"/>
          </a:xfrm>
        </p:spPr>
        <p:txBody>
          <a:bodyPr/>
          <a:lstStyle/>
          <a:p>
            <a:pPr algn="ctr"/>
            <a:r>
              <a:rPr lang="en-US" dirty="0" smtClean="0"/>
              <a:t>Mobile Last</a:t>
            </a:r>
            <a:br>
              <a:rPr lang="en-US" dirty="0" smtClean="0"/>
            </a:br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hteck 1"/>
          <p:cNvSpPr/>
          <p:nvPr/>
        </p:nvSpPr>
        <p:spPr>
          <a:xfrm>
            <a:off x="1754645" y="2852937"/>
            <a:ext cx="63187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000" i="1" dirty="0" smtClean="0">
                <a:solidFill>
                  <a:schemeClr val="bg1"/>
                </a:solidFill>
              </a:rPr>
              <a:t>An anti-project:</a:t>
            </a:r>
          </a:p>
          <a:p>
            <a:pPr algn="ctr"/>
            <a:r>
              <a:rPr lang="de-DE" sz="3000" i="1" dirty="0" smtClean="0">
                <a:solidFill>
                  <a:schemeClr val="bg1"/>
                </a:solidFill>
              </a:rPr>
              <a:t> </a:t>
            </a:r>
            <a:r>
              <a:rPr lang="de-DE" sz="3000" i="1" dirty="0" err="1" smtClean="0">
                <a:solidFill>
                  <a:schemeClr val="bg1"/>
                </a:solidFill>
              </a:rPr>
              <a:t>economics</a:t>
            </a:r>
            <a:r>
              <a:rPr lang="de-DE" sz="3000" i="1" dirty="0" smtClean="0">
                <a:solidFill>
                  <a:schemeClr val="bg1"/>
                </a:solidFill>
              </a:rPr>
              <a:t>, </a:t>
            </a:r>
            <a:r>
              <a:rPr lang="de-DE" sz="3000" i="1" dirty="0" err="1" smtClean="0">
                <a:solidFill>
                  <a:schemeClr val="bg1"/>
                </a:solidFill>
              </a:rPr>
              <a:t>physics</a:t>
            </a:r>
            <a:r>
              <a:rPr lang="de-DE" sz="3000" i="1" dirty="0" smtClean="0">
                <a:solidFill>
                  <a:schemeClr val="bg1"/>
                </a:solidFill>
              </a:rPr>
              <a:t> </a:t>
            </a:r>
            <a:r>
              <a:rPr lang="de-DE" sz="3000" i="1" dirty="0" err="1" smtClean="0">
                <a:solidFill>
                  <a:schemeClr val="bg1"/>
                </a:solidFill>
              </a:rPr>
              <a:t>and</a:t>
            </a:r>
            <a:r>
              <a:rPr lang="de-DE" sz="3000" i="1" dirty="0" smtClean="0">
                <a:solidFill>
                  <a:schemeClr val="bg1"/>
                </a:solidFill>
              </a:rPr>
              <a:t> webdesign</a:t>
            </a:r>
            <a:endParaRPr lang="de-DE" sz="3000" i="1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256139" y="5178778"/>
            <a:ext cx="9906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sz="2000" dirty="0" smtClean="0">
              <a:latin typeface="+mn-lt"/>
            </a:endParaRPr>
          </a:p>
        </p:txBody>
      </p:sp>
      <p:pic>
        <p:nvPicPr>
          <p:cNvPr id="3" name="Bild 2" descr="Stylised_Lithium_Atom.png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8" y="188640"/>
            <a:ext cx="1157850" cy="1080120"/>
          </a:xfrm>
          <a:prstGeom prst="rect">
            <a:avLst/>
          </a:prstGeom>
        </p:spPr>
      </p:pic>
      <p:pic>
        <p:nvPicPr>
          <p:cNvPr id="6" name="Bild 5" descr="Albert_Einstein_Portrait_4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19"/>
          <a:stretch/>
        </p:blipFill>
        <p:spPr>
          <a:xfrm>
            <a:off x="5109018" y="4941169"/>
            <a:ext cx="4931987" cy="19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83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lack-hole.jp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200"/>
              </a:lnSpc>
            </a:pP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Concentrate on the essentials!</a:t>
            </a:r>
            <a:endParaRPr lang="en-US" sz="2000" dirty="0"/>
          </a:p>
        </p:txBody>
      </p:sp>
      <p:sp>
        <p:nvSpPr>
          <p:cNvPr id="2" name="Untertitel 1"/>
          <p:cNvSpPr>
            <a:spLocks noGrp="1"/>
          </p:cNvSpPr>
          <p:nvPr>
            <p:ph sz="quarter" idx="12"/>
          </p:nvPr>
        </p:nvSpPr>
        <p:spPr>
          <a:xfrm>
            <a:off x="467783" y="2022004"/>
            <a:ext cx="8853217" cy="4277196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de-DE" sz="2700" b="0" dirty="0" smtClean="0"/>
              <a:t>Mobile </a:t>
            </a:r>
            <a:r>
              <a:rPr lang="de-DE" sz="2700" b="0" dirty="0" err="1" smtClean="0"/>
              <a:t>users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want</a:t>
            </a:r>
            <a:r>
              <a:rPr lang="de-DE" sz="2700" b="0" dirty="0" smtClean="0"/>
              <a:t> quick, easy </a:t>
            </a:r>
            <a:r>
              <a:rPr lang="de-DE" sz="2700" b="0" dirty="0" err="1" smtClean="0"/>
              <a:t>access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to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information</a:t>
            </a:r>
            <a:r>
              <a:rPr lang="de-DE" sz="2700" b="0" dirty="0" smtClean="0"/>
              <a:t>.</a:t>
            </a:r>
            <a:endParaRPr lang="de-DE" sz="2700" b="0" dirty="0"/>
          </a:p>
          <a:p>
            <a:pPr marL="457200" indent="-457200">
              <a:buFont typeface="Arial"/>
              <a:buChar char="•"/>
            </a:pPr>
            <a:r>
              <a:rPr lang="de-DE" sz="2700" b="0" dirty="0" err="1" smtClean="0"/>
              <a:t>One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thumb</a:t>
            </a:r>
            <a:r>
              <a:rPr lang="de-DE" sz="2700" b="0" dirty="0" smtClean="0"/>
              <a:t>, </a:t>
            </a:r>
            <a:r>
              <a:rPr lang="de-DE" sz="2700" b="0" dirty="0" err="1" smtClean="0"/>
              <a:t>one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eyeball</a:t>
            </a:r>
            <a:r>
              <a:rPr lang="de-DE" sz="2700" b="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de-DE" sz="2700" b="0" dirty="0" smtClean="0"/>
              <a:t>Touch </a:t>
            </a:r>
            <a:r>
              <a:rPr lang="de-DE" sz="2700" b="0" dirty="0" err="1" smtClean="0"/>
              <a:t>me</a:t>
            </a:r>
            <a:r>
              <a:rPr lang="de-DE" sz="2700" b="0" dirty="0" smtClean="0"/>
              <a:t>, </a:t>
            </a:r>
            <a:r>
              <a:rPr lang="de-DE" sz="2700" b="0" dirty="0" err="1" smtClean="0"/>
              <a:t>please</a:t>
            </a:r>
            <a:r>
              <a:rPr lang="de-DE" sz="2700" b="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de-DE" sz="2700" b="0" dirty="0" err="1" smtClean="0"/>
              <a:t>Low-density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navigation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and</a:t>
            </a:r>
            <a:r>
              <a:rPr lang="de-DE" sz="2700" b="0" dirty="0" smtClean="0"/>
              <a:t> quick-</a:t>
            </a:r>
            <a:r>
              <a:rPr lang="de-DE" sz="2700" b="0" dirty="0" err="1" smtClean="0"/>
              <a:t>loading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designs</a:t>
            </a:r>
            <a:r>
              <a:rPr lang="de-DE" sz="2700" b="0" dirty="0" smtClean="0"/>
              <a:t> save </a:t>
            </a:r>
            <a:r>
              <a:rPr lang="de-DE" sz="2700" b="0" dirty="0" err="1" smtClean="0"/>
              <a:t>lives</a:t>
            </a:r>
            <a:r>
              <a:rPr lang="de-DE" sz="2700" b="0" dirty="0" smtClean="0"/>
              <a:t>.</a:t>
            </a:r>
            <a:endParaRPr lang="en-US" sz="2700" dirty="0"/>
          </a:p>
          <a:p>
            <a:pPr lvl="2"/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34844886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lack-hole.jp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200"/>
              </a:lnSpc>
            </a:pP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Work from the bottom up!</a:t>
            </a:r>
            <a:endParaRPr lang="en-US" sz="2000" dirty="0"/>
          </a:p>
        </p:txBody>
      </p:sp>
      <p:sp>
        <p:nvSpPr>
          <p:cNvPr id="2" name="Untertitel 1"/>
          <p:cNvSpPr>
            <a:spLocks noGrp="1"/>
          </p:cNvSpPr>
          <p:nvPr>
            <p:ph sz="quarter" idx="12"/>
          </p:nvPr>
        </p:nvSpPr>
        <p:spPr>
          <a:xfrm>
            <a:off x="467783" y="2022004"/>
            <a:ext cx="8853217" cy="4277196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de-DE" sz="2700" b="0" dirty="0" smtClean="0"/>
              <a:t>Start </a:t>
            </a:r>
            <a:r>
              <a:rPr lang="de-DE" sz="2700" b="0" dirty="0" err="1" smtClean="0"/>
              <a:t>with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the</a:t>
            </a:r>
            <a:r>
              <a:rPr lang="de-DE" sz="2700" b="0" dirty="0" smtClean="0"/>
              <a:t> </a:t>
            </a:r>
            <a:r>
              <a:rPr lang="de-DE" sz="2700" i="1" dirty="0" err="1" smtClean="0"/>
              <a:t>smallest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screen</a:t>
            </a:r>
            <a:r>
              <a:rPr lang="de-DE" sz="2700" b="0" dirty="0" smtClean="0"/>
              <a:t>.</a:t>
            </a:r>
            <a:endParaRPr lang="de-DE" sz="2700" b="0" dirty="0"/>
          </a:p>
          <a:p>
            <a:pPr marL="457200" indent="-457200">
              <a:buFont typeface="Arial"/>
              <a:buChar char="•"/>
            </a:pPr>
            <a:r>
              <a:rPr lang="de-DE" sz="2700" b="0" dirty="0" err="1" smtClean="0"/>
              <a:t>Animations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and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rich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media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are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to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be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regarded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critically</a:t>
            </a:r>
            <a:r>
              <a:rPr lang="de-DE" sz="2700" b="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de-DE" sz="2700" b="0" dirty="0" err="1" smtClean="0"/>
              <a:t>Let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the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grid</a:t>
            </a:r>
            <a:r>
              <a:rPr lang="de-DE" sz="2700" b="0" dirty="0" smtClean="0"/>
              <a:t> do </a:t>
            </a:r>
            <a:r>
              <a:rPr lang="de-DE" sz="2700" b="0" dirty="0" err="1" smtClean="0"/>
              <a:t>the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work</a:t>
            </a:r>
            <a:r>
              <a:rPr lang="de-DE" sz="2700" b="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de-DE" sz="2700" b="0" dirty="0" err="1" smtClean="0"/>
              <a:t>Leave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the</a:t>
            </a:r>
            <a:r>
              <a:rPr lang="de-DE" sz="2700" b="0" dirty="0" smtClean="0"/>
              <a:t> DOM </a:t>
            </a:r>
            <a:r>
              <a:rPr lang="de-DE" sz="2700" b="0" dirty="0" err="1" smtClean="0"/>
              <a:t>alone</a:t>
            </a:r>
            <a:r>
              <a:rPr lang="de-DE" sz="2700" b="0" dirty="0" smtClean="0"/>
              <a:t>!</a:t>
            </a:r>
            <a:endParaRPr lang="en-US" sz="2700" dirty="0"/>
          </a:p>
          <a:p>
            <a:pPr lvl="2"/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13812488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lack-hole.jp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200"/>
              </a:lnSpc>
            </a:pP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Work from the bottom up!</a:t>
            </a:r>
            <a:endParaRPr lang="en-US" sz="2000" dirty="0"/>
          </a:p>
        </p:txBody>
      </p:sp>
      <p:sp>
        <p:nvSpPr>
          <p:cNvPr id="2" name="Untertitel 1"/>
          <p:cNvSpPr>
            <a:spLocks noGrp="1"/>
          </p:cNvSpPr>
          <p:nvPr>
            <p:ph sz="quarter" idx="12"/>
          </p:nvPr>
        </p:nvSpPr>
        <p:spPr>
          <a:xfrm>
            <a:off x="467783" y="2022004"/>
            <a:ext cx="8853217" cy="4277196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de-DE" sz="2700" b="0" dirty="0"/>
              <a:t>The </a:t>
            </a:r>
            <a:r>
              <a:rPr lang="de-DE" sz="2700" b="0" dirty="0" err="1"/>
              <a:t>initial</a:t>
            </a:r>
            <a:r>
              <a:rPr lang="de-DE" sz="2700" b="0" dirty="0"/>
              <a:t> </a:t>
            </a:r>
            <a:r>
              <a:rPr lang="de-DE" sz="2700" b="0" dirty="0" err="1"/>
              <a:t>media</a:t>
            </a:r>
            <a:r>
              <a:rPr lang="de-DE" sz="2700" b="0" dirty="0"/>
              <a:t> </a:t>
            </a:r>
            <a:r>
              <a:rPr lang="de-DE" sz="2700" b="0" dirty="0" err="1"/>
              <a:t>query</a:t>
            </a:r>
            <a:r>
              <a:rPr lang="de-DE" sz="2700" b="0" dirty="0"/>
              <a:t> </a:t>
            </a:r>
            <a:r>
              <a:rPr lang="de-DE" sz="2700" b="0" dirty="0" err="1"/>
              <a:t>is</a:t>
            </a:r>
            <a:r>
              <a:rPr lang="de-DE" sz="2700" b="0" dirty="0"/>
              <a:t> </a:t>
            </a:r>
            <a:r>
              <a:rPr lang="de-DE" sz="2700" b="0" dirty="0" err="1"/>
              <a:t>the</a:t>
            </a:r>
            <a:r>
              <a:rPr lang="de-DE" sz="2700" b="0" dirty="0"/>
              <a:t> anti-</a:t>
            </a:r>
            <a:r>
              <a:rPr lang="de-DE" sz="2700" b="0" dirty="0" err="1" smtClean="0"/>
              <a:t>query</a:t>
            </a:r>
            <a:r>
              <a:rPr lang="de-DE" sz="2700" b="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de-DE" sz="2700" b="0" dirty="0" err="1" smtClean="0"/>
              <a:t>Make</a:t>
            </a:r>
            <a:r>
              <a:rPr lang="de-DE" sz="2700" b="0" dirty="0" smtClean="0"/>
              <a:t> </a:t>
            </a:r>
            <a:r>
              <a:rPr lang="de-DE" sz="2700" b="0" dirty="0"/>
              <a:t>media-</a:t>
            </a:r>
            <a:r>
              <a:rPr lang="de-DE" sz="2700" b="0" dirty="0" err="1"/>
              <a:t>queries</a:t>
            </a:r>
            <a:r>
              <a:rPr lang="de-DE" sz="2700" b="0" dirty="0"/>
              <a:t> </a:t>
            </a:r>
            <a:r>
              <a:rPr lang="de-DE" sz="2700" b="0" dirty="0" err="1"/>
              <a:t>start</a:t>
            </a:r>
            <a:r>
              <a:rPr lang="de-DE" sz="2700" b="0" dirty="0"/>
              <a:t> </a:t>
            </a:r>
            <a:r>
              <a:rPr lang="de-DE" sz="2700" b="0" dirty="0" err="1"/>
              <a:t>with</a:t>
            </a:r>
            <a:r>
              <a:rPr lang="de-DE" sz="2700" b="0" dirty="0"/>
              <a:t> </a:t>
            </a:r>
            <a:r>
              <a:rPr lang="de-DE" sz="2700" b="0" dirty="0" err="1"/>
              <a:t>the</a:t>
            </a:r>
            <a:r>
              <a:rPr lang="de-DE" sz="2700" b="0" dirty="0"/>
              <a:t> </a:t>
            </a:r>
            <a:r>
              <a:rPr lang="de-DE" sz="2700" b="0" dirty="0" err="1"/>
              <a:t>minimum</a:t>
            </a:r>
            <a:r>
              <a:rPr lang="de-DE" sz="2700" b="0" dirty="0"/>
              <a:t> </a:t>
            </a:r>
            <a:r>
              <a:rPr lang="de-DE" sz="2700" b="0" dirty="0" err="1"/>
              <a:t>range</a:t>
            </a:r>
            <a:r>
              <a:rPr lang="de-DE" sz="2700" b="0" dirty="0"/>
              <a:t> </a:t>
            </a:r>
            <a:r>
              <a:rPr lang="de-DE" sz="2700" b="0" dirty="0" err="1"/>
              <a:t>for</a:t>
            </a:r>
            <a:r>
              <a:rPr lang="de-DE" sz="2700" b="0" dirty="0"/>
              <a:t> </a:t>
            </a:r>
            <a:r>
              <a:rPr lang="de-DE" sz="2700" b="0" dirty="0" err="1"/>
              <a:t>the</a:t>
            </a:r>
            <a:r>
              <a:rPr lang="de-DE" sz="2700" b="0" dirty="0"/>
              <a:t> </a:t>
            </a:r>
            <a:r>
              <a:rPr lang="de-DE" sz="2700" b="0" dirty="0" err="1"/>
              <a:t>view</a:t>
            </a:r>
            <a:r>
              <a:rPr lang="de-DE" sz="2700" b="0" dirty="0"/>
              <a:t> </a:t>
            </a:r>
            <a:r>
              <a:rPr lang="de-DE" sz="2700" b="0" dirty="0" err="1"/>
              <a:t>scope</a:t>
            </a:r>
            <a:r>
              <a:rPr lang="de-DE" sz="2700" b="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de-DE" sz="2700" b="0" dirty="0" smtClean="0"/>
              <a:t>Breakpoints </a:t>
            </a:r>
            <a:r>
              <a:rPr lang="de-DE" sz="2700" b="0" dirty="0" err="1" smtClean="0"/>
              <a:t>should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be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programmed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around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content</a:t>
            </a:r>
            <a:r>
              <a:rPr lang="de-DE" sz="2700" b="0" dirty="0" smtClean="0"/>
              <a:t>, not </a:t>
            </a:r>
            <a:r>
              <a:rPr lang="de-DE" sz="2700" b="0" dirty="0" err="1" smtClean="0"/>
              <a:t>screens</a:t>
            </a:r>
            <a:r>
              <a:rPr lang="de-DE" sz="2700" b="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de-DE" sz="2700" b="0" dirty="0" smtClean="0"/>
              <a:t>The </a:t>
            </a:r>
            <a:r>
              <a:rPr lang="de-DE" sz="2700" b="0" dirty="0" err="1" smtClean="0"/>
              <a:t>image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concept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starts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at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street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level</a:t>
            </a:r>
            <a:r>
              <a:rPr lang="de-DE" sz="2700" b="0" dirty="0" smtClean="0"/>
              <a:t>.</a:t>
            </a:r>
            <a:endParaRPr lang="de-DE" sz="2700" b="0" dirty="0"/>
          </a:p>
          <a:p>
            <a:pPr lvl="2"/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41433662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lack-hole.jp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200"/>
              </a:lnSpc>
            </a:pP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Progressive Enhancement versus…</a:t>
            </a:r>
            <a:br>
              <a:rPr lang="en-US" sz="3400" dirty="0" smtClean="0"/>
            </a:br>
            <a:r>
              <a:rPr lang="en-US" sz="2400" i="1" dirty="0" smtClean="0"/>
              <a:t>graceful degradation</a:t>
            </a:r>
            <a:endParaRPr lang="en-US" sz="2400" i="1" dirty="0"/>
          </a:p>
        </p:txBody>
      </p:sp>
      <p:sp>
        <p:nvSpPr>
          <p:cNvPr id="2" name="Untertitel 1"/>
          <p:cNvSpPr>
            <a:spLocks noGrp="1"/>
          </p:cNvSpPr>
          <p:nvPr>
            <p:ph sz="quarter" idx="12"/>
          </p:nvPr>
        </p:nvSpPr>
        <p:spPr>
          <a:xfrm>
            <a:off x="467783" y="2022004"/>
            <a:ext cx="8853217" cy="4277196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de-DE" sz="2700" b="0" dirty="0" smtClean="0"/>
              <a:t>Programm </a:t>
            </a:r>
            <a:r>
              <a:rPr lang="de-DE" sz="2700" b="0" dirty="0" err="1" smtClean="0"/>
              <a:t>rules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which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work</a:t>
            </a:r>
            <a:r>
              <a:rPr lang="de-DE" sz="2700" b="0" dirty="0" smtClean="0"/>
              <a:t>, </a:t>
            </a:r>
            <a:r>
              <a:rPr lang="de-DE" sz="2700" b="0" dirty="0" err="1" smtClean="0"/>
              <a:t>rather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than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exceptions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which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are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designed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to</a:t>
            </a:r>
            <a:r>
              <a:rPr lang="de-DE" sz="2700" b="0" dirty="0" smtClean="0"/>
              <a:t> break.</a:t>
            </a:r>
          </a:p>
          <a:p>
            <a:pPr marL="457200" indent="-457200">
              <a:buFont typeface="Arial"/>
              <a:buChar char="•"/>
            </a:pPr>
            <a:r>
              <a:rPr lang="de-DE" sz="2700" b="0" dirty="0" smtClean="0"/>
              <a:t>The </a:t>
            </a:r>
            <a:r>
              <a:rPr lang="de-DE" sz="2700" b="0" dirty="0" err="1" smtClean="0"/>
              <a:t>fallback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should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remain</a:t>
            </a:r>
            <a:r>
              <a:rPr lang="de-DE" sz="2700" b="0" dirty="0" smtClean="0"/>
              <a:t> just </a:t>
            </a:r>
            <a:r>
              <a:rPr lang="de-DE" sz="2700" b="0" dirty="0" err="1" smtClean="0"/>
              <a:t>that</a:t>
            </a:r>
            <a:r>
              <a:rPr lang="de-DE" sz="2700" b="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de-DE" sz="2700" b="0" dirty="0" err="1" smtClean="0"/>
              <a:t>Which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percentage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of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your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target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audience</a:t>
            </a:r>
            <a:r>
              <a:rPr lang="de-DE" sz="2700" b="0" dirty="0" smtClean="0"/>
              <a:t> will </a:t>
            </a:r>
            <a:r>
              <a:rPr lang="de-DE" sz="2700" b="0" dirty="0" err="1" smtClean="0"/>
              <a:t>enjoy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the</a:t>
            </a:r>
            <a:r>
              <a:rPr lang="de-DE" sz="2700" b="0" dirty="0" smtClean="0"/>
              <a:t> „</a:t>
            </a:r>
            <a:r>
              <a:rPr lang="de-DE" sz="2700" b="0" dirty="0" err="1" smtClean="0"/>
              <a:t>full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experience</a:t>
            </a:r>
            <a:r>
              <a:rPr lang="de-DE" sz="2700" b="0" dirty="0" smtClean="0"/>
              <a:t>“?</a:t>
            </a:r>
            <a:endParaRPr lang="de-DE" sz="2700" b="0" dirty="0"/>
          </a:p>
          <a:p>
            <a:pPr lvl="2"/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792032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Software Development</a:t>
            </a:r>
            <a:br>
              <a:rPr lang="de-DE" dirty="0" smtClean="0"/>
            </a:br>
            <a:r>
              <a:rPr lang="de-DE" sz="4400" i="1" dirty="0" smtClean="0"/>
              <a:t>clever-</a:t>
            </a:r>
            <a:r>
              <a:rPr lang="de-DE" sz="4400" i="1" dirty="0" err="1" smtClean="0"/>
              <a:t>sounding</a:t>
            </a:r>
            <a:r>
              <a:rPr lang="de-DE" sz="4400" i="1" dirty="0" smtClean="0"/>
              <a:t> </a:t>
            </a:r>
            <a:r>
              <a:rPr lang="de-DE" sz="4400" i="1" dirty="0" err="1" smtClean="0"/>
              <a:t>formulae</a:t>
            </a:r>
            <a:endParaRPr lang="en-GB" sz="4400" i="1" dirty="0"/>
          </a:p>
        </p:txBody>
      </p:sp>
      <p:pic>
        <p:nvPicPr>
          <p:cNvPr id="2" name="Bild 1" descr="Einstein_gemeinfrei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" t="6543" b="15293"/>
          <a:stretch/>
        </p:blipFill>
        <p:spPr>
          <a:xfrm>
            <a:off x="506506" y="3239948"/>
            <a:ext cx="3196346" cy="2925357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783" y="5560144"/>
            <a:ext cx="1011238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3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lack_Holes_-_Monsters_in_Space.jpg"/>
          <p:cNvPicPr>
            <a:picLocks noChangeAspect="1"/>
          </p:cNvPicPr>
          <p:nvPr/>
        </p:nvPicPr>
        <p:blipFill rotWithShape="1">
          <a:blip r:embed="rId3" cstate="print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t="2843" r="22467" b="2369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200"/>
              </a:lnSpc>
            </a:pP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The jump from tablet to mobile view is often the most complex.</a:t>
            </a:r>
            <a:br>
              <a:rPr lang="en-US" sz="3400" dirty="0" smtClean="0"/>
            </a:br>
            <a:endParaRPr lang="en-US" sz="2400" i="1" dirty="0"/>
          </a:p>
        </p:txBody>
      </p:sp>
      <p:sp>
        <p:nvSpPr>
          <p:cNvPr id="2" name="Untertitel 1"/>
          <p:cNvSpPr>
            <a:spLocks noGrp="1"/>
          </p:cNvSpPr>
          <p:nvPr>
            <p:ph sz="quarter" idx="12"/>
          </p:nvPr>
        </p:nvSpPr>
        <p:spPr>
          <a:xfrm>
            <a:off x="467783" y="2022004"/>
            <a:ext cx="4251191" cy="2271092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de-DE" sz="2700" b="0" dirty="0" smtClean="0"/>
              <a:t>C = design </a:t>
            </a:r>
            <a:r>
              <a:rPr lang="de-DE" sz="2700" b="0" dirty="0" err="1" smtClean="0"/>
              <a:t>complexity</a:t>
            </a:r>
            <a:endParaRPr lang="de-DE" sz="2700" b="0" dirty="0" smtClean="0"/>
          </a:p>
          <a:p>
            <a:pPr marL="457200" indent="-457200">
              <a:buFont typeface="Arial"/>
              <a:buChar char="•"/>
            </a:pPr>
            <a:r>
              <a:rPr lang="de-DE" sz="2700" b="0" dirty="0" smtClean="0"/>
              <a:t>S</a:t>
            </a:r>
            <a:r>
              <a:rPr lang="de-DE" sz="2700" b="0" baseline="-25000" dirty="0" smtClean="0"/>
              <a:t>D </a:t>
            </a:r>
            <a:r>
              <a:rPr lang="de-DE" sz="2700" b="0" dirty="0"/>
              <a:t>= </a:t>
            </a:r>
            <a:r>
              <a:rPr lang="de-DE" sz="2700" b="0" dirty="0" smtClean="0"/>
              <a:t>Desktop </a:t>
            </a:r>
            <a:r>
              <a:rPr lang="de-DE" sz="2700" b="0" dirty="0" err="1" smtClean="0"/>
              <a:t>size</a:t>
            </a:r>
            <a:endParaRPr lang="de-DE" sz="2700" b="0" dirty="0" smtClean="0"/>
          </a:p>
          <a:p>
            <a:pPr marL="457200" indent="-457200">
              <a:buFont typeface="Arial"/>
              <a:buChar char="•"/>
            </a:pPr>
            <a:r>
              <a:rPr lang="de-DE" sz="2700" b="0" dirty="0" smtClean="0"/>
              <a:t>S</a:t>
            </a:r>
            <a:r>
              <a:rPr lang="de-DE" sz="2700" b="0" baseline="-25000" dirty="0" smtClean="0"/>
              <a:t>T </a:t>
            </a:r>
            <a:r>
              <a:rPr lang="de-DE" sz="2700" b="0" dirty="0" smtClean="0"/>
              <a:t>= </a:t>
            </a:r>
            <a:r>
              <a:rPr lang="de-DE" sz="2700" b="0" dirty="0" err="1" smtClean="0"/>
              <a:t>Tablet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size</a:t>
            </a:r>
            <a:endParaRPr lang="de-DE" sz="2700" b="0" dirty="0" smtClean="0"/>
          </a:p>
          <a:p>
            <a:pPr marL="457200" indent="-457200">
              <a:buFont typeface="Arial"/>
              <a:buChar char="•"/>
            </a:pPr>
            <a:r>
              <a:rPr lang="de-DE" sz="2700" b="0" dirty="0" smtClean="0"/>
              <a:t>S</a:t>
            </a:r>
            <a:r>
              <a:rPr lang="de-DE" sz="2700" b="0" baseline="-25000" dirty="0" smtClean="0"/>
              <a:t>M </a:t>
            </a:r>
            <a:r>
              <a:rPr lang="de-DE" sz="2700" b="0" dirty="0"/>
              <a:t>= </a:t>
            </a:r>
            <a:r>
              <a:rPr lang="de-DE" sz="2700" b="0" dirty="0" smtClean="0"/>
              <a:t>Mobile </a:t>
            </a:r>
            <a:r>
              <a:rPr lang="de-DE" sz="2700" b="0" dirty="0" err="1" smtClean="0"/>
              <a:t>size</a:t>
            </a:r>
            <a:endParaRPr lang="de-DE" sz="2700" b="0" dirty="0" smtClean="0"/>
          </a:p>
          <a:p>
            <a:pPr marL="457200" indent="-457200">
              <a:buFont typeface="Arial"/>
              <a:buChar char="•"/>
            </a:pPr>
            <a:endParaRPr lang="de-DE" sz="2700" b="0" dirty="0"/>
          </a:p>
          <a:p>
            <a:endParaRPr lang="de-DE" sz="2700" b="0" dirty="0"/>
          </a:p>
          <a:p>
            <a:pPr marL="457200" indent="-457200">
              <a:buFont typeface="Arial"/>
              <a:buChar char="•"/>
            </a:pPr>
            <a:endParaRPr lang="de-DE" sz="2700" b="0" dirty="0" smtClean="0"/>
          </a:p>
          <a:p>
            <a:endParaRPr lang="de-DE" sz="2700" b="0" dirty="0"/>
          </a:p>
          <a:p>
            <a:pPr marL="457200" indent="-457200">
              <a:buFont typeface="Arial"/>
              <a:buChar char="•"/>
            </a:pPr>
            <a:endParaRPr lang="de-DE" sz="2700" b="0" dirty="0"/>
          </a:p>
          <a:p>
            <a:pPr lvl="2"/>
            <a:endParaRPr lang="en-US" sz="2700" dirty="0" smtClean="0"/>
          </a:p>
        </p:txBody>
      </p:sp>
      <p:sp>
        <p:nvSpPr>
          <p:cNvPr id="6" name="Gleichschenkliges Dreieck 5"/>
          <p:cNvSpPr/>
          <p:nvPr/>
        </p:nvSpPr>
        <p:spPr bwMode="auto">
          <a:xfrm>
            <a:off x="434906" y="4944252"/>
            <a:ext cx="735523" cy="502514"/>
          </a:xfrm>
          <a:prstGeom prst="triangle">
            <a:avLst/>
          </a:prstGeom>
          <a:noFill/>
          <a:ln w="38100" cmpd="sng">
            <a:solidFill>
              <a:schemeClr val="bg1"/>
            </a:solidFill>
          </a:ln>
          <a:effectLst>
            <a:outerShdw blurRad="127000" dist="38100" dir="2700000" algn="tl" rotWithShape="0">
              <a:srgbClr val="3D3D3D">
                <a:alpha val="40000"/>
              </a:srgbClr>
            </a:outerShdw>
          </a:effectLst>
          <a:extLst/>
        </p:spPr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5811095" y="1988840"/>
            <a:ext cx="9906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4000" dirty="0" smtClean="0">
                <a:solidFill>
                  <a:schemeClr val="bg1"/>
                </a:solidFill>
              </a:rPr>
              <a:t>C</a:t>
            </a:r>
            <a:r>
              <a:rPr lang="de-DE" sz="4000" baseline="-25000" dirty="0" smtClean="0">
                <a:solidFill>
                  <a:schemeClr val="bg1"/>
                </a:solidFill>
              </a:rPr>
              <a:t>1</a:t>
            </a:r>
            <a:r>
              <a:rPr lang="de-DE" sz="4000" dirty="0" smtClean="0">
                <a:solidFill>
                  <a:schemeClr val="bg1"/>
                </a:solidFill>
              </a:rPr>
              <a:t> = ( </a:t>
            </a:r>
            <a:r>
              <a:rPr lang="de-DE" sz="4000" dirty="0" smtClean="0">
                <a:solidFill>
                  <a:srgbClr val="FFFFFF"/>
                </a:solidFill>
              </a:rPr>
              <a:t>S</a:t>
            </a:r>
            <a:r>
              <a:rPr lang="de-DE" sz="4000" baseline="-25000" dirty="0" smtClean="0">
                <a:solidFill>
                  <a:srgbClr val="FFFFFF"/>
                </a:solidFill>
              </a:rPr>
              <a:t>D </a:t>
            </a:r>
            <a:r>
              <a:rPr lang="de-DE" sz="4000" dirty="0" smtClean="0">
                <a:solidFill>
                  <a:srgbClr val="FFFFFF"/>
                </a:solidFill>
              </a:rPr>
              <a:t>- </a:t>
            </a:r>
            <a:r>
              <a:rPr lang="de-DE" sz="4000" dirty="0">
                <a:solidFill>
                  <a:srgbClr val="FFFFFF"/>
                </a:solidFill>
              </a:rPr>
              <a:t>S</a:t>
            </a:r>
            <a:r>
              <a:rPr lang="de-DE" sz="4000" baseline="-25000" dirty="0">
                <a:solidFill>
                  <a:srgbClr val="FFFFFF"/>
                </a:solidFill>
              </a:rPr>
              <a:t>T</a:t>
            </a:r>
            <a:r>
              <a:rPr lang="de-DE" sz="4000" baseline="-25000" dirty="0" smtClean="0">
                <a:solidFill>
                  <a:srgbClr val="FFFFFF"/>
                </a:solidFill>
              </a:rPr>
              <a:t> </a:t>
            </a:r>
            <a:r>
              <a:rPr lang="de-DE" sz="4000" dirty="0" smtClean="0">
                <a:solidFill>
                  <a:schemeClr val="bg1"/>
                </a:solidFill>
              </a:rPr>
              <a:t>)</a:t>
            </a:r>
          </a:p>
          <a:p>
            <a:endParaRPr lang="de-DE" sz="4000" dirty="0">
              <a:solidFill>
                <a:schemeClr val="bg1"/>
              </a:solidFill>
            </a:endParaRPr>
          </a:p>
          <a:p>
            <a:r>
              <a:rPr lang="de-DE" sz="4000" dirty="0" smtClean="0">
                <a:solidFill>
                  <a:schemeClr val="bg1"/>
                </a:solidFill>
              </a:rPr>
              <a:t>C</a:t>
            </a:r>
            <a:r>
              <a:rPr lang="de-DE" sz="4000" baseline="-25000" dirty="0" smtClean="0">
                <a:solidFill>
                  <a:schemeClr val="bg1"/>
                </a:solidFill>
              </a:rPr>
              <a:t>2</a:t>
            </a:r>
            <a:r>
              <a:rPr lang="de-DE" sz="4000" dirty="0" smtClean="0">
                <a:solidFill>
                  <a:schemeClr val="bg1"/>
                </a:solidFill>
              </a:rPr>
              <a:t> = </a:t>
            </a:r>
            <a:r>
              <a:rPr lang="de-DE" sz="4000" dirty="0" smtClean="0">
                <a:solidFill>
                  <a:schemeClr val="bg1"/>
                </a:solidFill>
              </a:rPr>
              <a:t>( </a:t>
            </a:r>
            <a:r>
              <a:rPr lang="de-DE" sz="4000" dirty="0" smtClean="0">
                <a:solidFill>
                  <a:srgbClr val="FFFFFF"/>
                </a:solidFill>
              </a:rPr>
              <a:t>S</a:t>
            </a:r>
            <a:r>
              <a:rPr lang="de-DE" sz="4000" baseline="-25000" dirty="0" smtClean="0">
                <a:solidFill>
                  <a:srgbClr val="FFFFFF"/>
                </a:solidFill>
              </a:rPr>
              <a:t>T </a:t>
            </a:r>
            <a:r>
              <a:rPr lang="de-DE" sz="4000" dirty="0">
                <a:solidFill>
                  <a:srgbClr val="FFFFFF"/>
                </a:solidFill>
              </a:rPr>
              <a:t>- </a:t>
            </a:r>
            <a:r>
              <a:rPr lang="de-DE" sz="4000" dirty="0" smtClean="0">
                <a:solidFill>
                  <a:srgbClr val="FFFFFF"/>
                </a:solidFill>
              </a:rPr>
              <a:t>S</a:t>
            </a:r>
            <a:r>
              <a:rPr lang="de-DE" sz="4000" baseline="-25000" dirty="0" smtClean="0">
                <a:solidFill>
                  <a:srgbClr val="FFFFFF"/>
                </a:solidFill>
              </a:rPr>
              <a:t>M </a:t>
            </a:r>
            <a:r>
              <a:rPr lang="de-DE" sz="4000" dirty="0" smtClean="0">
                <a:solidFill>
                  <a:schemeClr val="bg1"/>
                </a:solidFill>
              </a:rPr>
              <a:t>)</a:t>
            </a:r>
          </a:p>
          <a:p>
            <a:endParaRPr lang="de-DE" sz="4000" dirty="0">
              <a:solidFill>
                <a:schemeClr val="bg1"/>
              </a:solidFill>
            </a:endParaRPr>
          </a:p>
          <a:p>
            <a:endParaRPr lang="de-DE" sz="4000" dirty="0" smtClean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232097" y="4818856"/>
            <a:ext cx="9906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(C</a:t>
            </a:r>
            <a:r>
              <a:rPr lang="de-DE" sz="4000" baseline="-25000" dirty="0">
                <a:solidFill>
                  <a:schemeClr val="bg1"/>
                </a:solidFill>
              </a:rPr>
              <a:t>1 , </a:t>
            </a:r>
            <a:r>
              <a:rPr lang="de-DE" sz="4000" dirty="0" smtClean="0">
                <a:solidFill>
                  <a:schemeClr val="bg1"/>
                </a:solidFill>
              </a:rPr>
              <a:t>C</a:t>
            </a:r>
            <a:r>
              <a:rPr lang="de-DE" sz="4000" baseline="-25000" dirty="0" smtClean="0">
                <a:solidFill>
                  <a:schemeClr val="bg1"/>
                </a:solidFill>
              </a:rPr>
              <a:t>2, ...</a:t>
            </a:r>
            <a:r>
              <a:rPr lang="de-DE" sz="4000" dirty="0" err="1" smtClean="0">
                <a:solidFill>
                  <a:schemeClr val="bg1"/>
                </a:solidFill>
              </a:rPr>
              <a:t>C</a:t>
            </a:r>
            <a:r>
              <a:rPr lang="de-DE" sz="4000" baseline="-25000" dirty="0" err="1" smtClean="0">
                <a:solidFill>
                  <a:schemeClr val="bg1"/>
                </a:solidFill>
              </a:rPr>
              <a:t>n</a:t>
            </a:r>
            <a:r>
              <a:rPr lang="de-DE" sz="4000" dirty="0" smtClean="0">
                <a:solidFill>
                  <a:schemeClr val="bg1"/>
                </a:solidFill>
              </a:rPr>
              <a:t>) = </a:t>
            </a:r>
            <a:r>
              <a:rPr lang="de-DE" sz="3500" dirty="0" smtClean="0">
                <a:solidFill>
                  <a:schemeClr val="bg1"/>
                </a:solidFill>
              </a:rPr>
              <a:t>$$$$$</a:t>
            </a:r>
            <a:endParaRPr lang="de-DE" sz="3500" dirty="0">
              <a:solidFill>
                <a:schemeClr val="bg1"/>
              </a:solidFill>
            </a:endParaRPr>
          </a:p>
          <a:p>
            <a:endParaRPr lang="de-DE" sz="4000" dirty="0" smtClean="0"/>
          </a:p>
        </p:txBody>
      </p:sp>
    </p:spTree>
    <p:extLst>
      <p:ext uri="{BB962C8B-B14F-4D97-AF65-F5344CB8AC3E}">
        <p14:creationId xmlns:p14="http://schemas.microsoft.com/office/powerpoint/2010/main" val="40547726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lack_Holes_-_Monsters_in_Space.jpg"/>
          <p:cNvPicPr>
            <a:picLocks noChangeAspect="1"/>
          </p:cNvPicPr>
          <p:nvPr/>
        </p:nvPicPr>
        <p:blipFill rotWithShape="1">
          <a:blip r:embed="rId3" cstate="print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t="2843" r="22467" b="2369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200"/>
              </a:lnSpc>
            </a:pP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Project entropy as a transition from order to chaos.</a:t>
            </a:r>
            <a:br>
              <a:rPr lang="en-US" sz="3400" dirty="0" smtClean="0"/>
            </a:br>
            <a:endParaRPr lang="en-US" sz="2400" i="1" dirty="0"/>
          </a:p>
        </p:txBody>
      </p:sp>
      <p:sp>
        <p:nvSpPr>
          <p:cNvPr id="2" name="Untertitel 1"/>
          <p:cNvSpPr>
            <a:spLocks noGrp="1"/>
          </p:cNvSpPr>
          <p:nvPr>
            <p:ph sz="quarter" idx="12"/>
          </p:nvPr>
        </p:nvSpPr>
        <p:spPr>
          <a:xfrm>
            <a:off x="467783" y="2022004"/>
            <a:ext cx="9165737" cy="2271092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de-DE" sz="2700" b="0" dirty="0" smtClean="0"/>
              <a:t>L = Project </a:t>
            </a:r>
            <a:r>
              <a:rPr lang="de-DE" sz="2700" b="0" i="1" dirty="0" err="1" smtClean="0"/>
              <a:t>Lifetime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since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go</a:t>
            </a:r>
            <a:r>
              <a:rPr lang="de-DE" sz="2700" b="0" dirty="0" smtClean="0"/>
              <a:t>-live</a:t>
            </a:r>
          </a:p>
          <a:p>
            <a:pPr marL="457200" indent="-457200">
              <a:buFont typeface="Arial"/>
              <a:buChar char="•"/>
            </a:pPr>
            <a:r>
              <a:rPr lang="de-DE" sz="2700" b="0" dirty="0" smtClean="0"/>
              <a:t>C</a:t>
            </a:r>
            <a:r>
              <a:rPr lang="de-DE" sz="2700" b="0" baseline="-25000" dirty="0" smtClean="0"/>
              <a:t> </a:t>
            </a:r>
            <a:r>
              <a:rPr lang="de-DE" sz="2700" b="0" dirty="0"/>
              <a:t>= </a:t>
            </a:r>
            <a:r>
              <a:rPr lang="de-DE" sz="2700" b="0" dirty="0" err="1" smtClean="0"/>
              <a:t>amount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of</a:t>
            </a:r>
            <a:r>
              <a:rPr lang="de-DE" sz="2700" b="0" dirty="0" smtClean="0"/>
              <a:t> </a:t>
            </a:r>
            <a:r>
              <a:rPr lang="de-DE" sz="2700" b="0" i="1" dirty="0" smtClean="0"/>
              <a:t>Chaos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resulting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from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deltas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to</a:t>
            </a:r>
            <a:r>
              <a:rPr lang="de-DE" sz="2700" b="0" dirty="0"/>
              <a:t> </a:t>
            </a:r>
            <a:r>
              <a:rPr lang="de-DE" sz="2700" b="0" dirty="0" err="1" smtClean="0"/>
              <a:t>the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system</a:t>
            </a:r>
            <a:endParaRPr lang="de-DE" sz="2700" b="0" dirty="0" smtClean="0"/>
          </a:p>
          <a:p>
            <a:pPr marL="457200" indent="-457200">
              <a:buFont typeface="Arial"/>
              <a:buChar char="•"/>
            </a:pPr>
            <a:r>
              <a:rPr lang="de-DE" sz="2700" b="0" dirty="0" smtClean="0"/>
              <a:t>F = Original </a:t>
            </a:r>
            <a:r>
              <a:rPr lang="de-DE" sz="2700" b="0" i="1" dirty="0" err="1" smtClean="0"/>
              <a:t>Featureset</a:t>
            </a:r>
            <a:endParaRPr lang="de-DE" sz="2700" b="0" i="1" dirty="0" smtClean="0"/>
          </a:p>
          <a:p>
            <a:pPr marL="457200" indent="-457200">
              <a:buFont typeface="Arial"/>
              <a:buChar char="•"/>
            </a:pPr>
            <a:r>
              <a:rPr lang="de-DE" sz="2700" b="0" dirty="0" smtClean="0"/>
              <a:t>O = </a:t>
            </a:r>
            <a:r>
              <a:rPr lang="de-DE" sz="2700" b="0" i="1" dirty="0" smtClean="0"/>
              <a:t>Order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as</a:t>
            </a:r>
            <a:r>
              <a:rPr lang="de-DE" sz="2700" b="0" dirty="0" smtClean="0"/>
              <a:t> a </a:t>
            </a:r>
            <a:r>
              <a:rPr lang="de-DE" sz="2700" b="0" dirty="0" err="1" smtClean="0"/>
              <a:t>numerical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representation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of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stability</a:t>
            </a:r>
            <a:endParaRPr lang="de-DE" sz="2700" b="0" dirty="0" smtClean="0"/>
          </a:p>
          <a:p>
            <a:pPr marL="457200" indent="-457200">
              <a:buFont typeface="Arial"/>
              <a:buChar char="•"/>
            </a:pPr>
            <a:endParaRPr lang="de-DE" sz="2700" b="0" dirty="0"/>
          </a:p>
          <a:p>
            <a:endParaRPr lang="de-DE" sz="2700" b="0" dirty="0"/>
          </a:p>
          <a:p>
            <a:pPr marL="457200" indent="-457200">
              <a:buFont typeface="Arial"/>
              <a:buChar char="•"/>
            </a:pPr>
            <a:endParaRPr lang="de-DE" sz="2700" b="0" dirty="0" smtClean="0"/>
          </a:p>
          <a:p>
            <a:endParaRPr lang="de-DE" sz="2700" b="0" dirty="0"/>
          </a:p>
          <a:p>
            <a:pPr marL="457200" indent="-457200">
              <a:buFont typeface="Arial"/>
              <a:buChar char="•"/>
            </a:pPr>
            <a:endParaRPr lang="de-DE" sz="2700" b="0" dirty="0"/>
          </a:p>
          <a:p>
            <a:pPr lvl="2"/>
            <a:endParaRPr lang="en-US" sz="2700" dirty="0" smtClean="0"/>
          </a:p>
        </p:txBody>
      </p:sp>
      <p:sp>
        <p:nvSpPr>
          <p:cNvPr id="8" name="Textfeld 7"/>
          <p:cNvSpPr txBox="1"/>
          <p:nvPr/>
        </p:nvSpPr>
        <p:spPr>
          <a:xfrm>
            <a:off x="896549" y="4348005"/>
            <a:ext cx="9906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4000" dirty="0" smtClean="0">
                <a:solidFill>
                  <a:schemeClr val="bg1"/>
                </a:solidFill>
              </a:rPr>
              <a:t>C = </a:t>
            </a:r>
            <a:r>
              <a:rPr lang="de-DE" sz="4000" i="1" dirty="0" smtClean="0">
                <a:solidFill>
                  <a:schemeClr val="bg1"/>
                </a:solidFill>
              </a:rPr>
              <a:t>f</a:t>
            </a:r>
            <a:r>
              <a:rPr lang="de-DE" sz="4000" dirty="0" smtClean="0">
                <a:solidFill>
                  <a:schemeClr val="bg1"/>
                </a:solidFill>
              </a:rPr>
              <a:t> ( (</a:t>
            </a:r>
            <a:r>
              <a:rPr lang="de-DE" sz="4000" dirty="0" smtClean="0">
                <a:solidFill>
                  <a:srgbClr val="FFFFFF"/>
                </a:solidFill>
              </a:rPr>
              <a:t>L * F) / O</a:t>
            </a:r>
            <a:r>
              <a:rPr lang="de-DE" sz="4000" dirty="0" smtClean="0">
                <a:solidFill>
                  <a:schemeClr val="bg1"/>
                </a:solidFill>
              </a:rPr>
              <a:t>)</a:t>
            </a:r>
          </a:p>
          <a:p>
            <a:endParaRPr lang="de-DE" sz="4000" dirty="0">
              <a:solidFill>
                <a:schemeClr val="bg1"/>
              </a:solidFill>
            </a:endParaRPr>
          </a:p>
          <a:p>
            <a:endParaRPr lang="de-DE" sz="4000" dirty="0">
              <a:solidFill>
                <a:schemeClr val="bg1"/>
              </a:solidFill>
            </a:endParaRPr>
          </a:p>
          <a:p>
            <a:endParaRPr lang="de-DE" sz="4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98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Real solutions,</a:t>
            </a:r>
            <a:br>
              <a:rPr lang="en-GB" dirty="0" smtClean="0"/>
            </a:br>
            <a:r>
              <a:rPr lang="en-GB" sz="4400" dirty="0" smtClean="0"/>
              <a:t>…</a:t>
            </a:r>
            <a:r>
              <a:rPr lang="en-GB" sz="4400" i="1" dirty="0" smtClean="0"/>
              <a:t>not ideal solutions</a:t>
            </a:r>
            <a:endParaRPr lang="en-GB" sz="4400" i="1" dirty="0"/>
          </a:p>
        </p:txBody>
      </p:sp>
      <p:pic>
        <p:nvPicPr>
          <p:cNvPr id="7" name="Bild 6" descr="460px-Albert_Einstein_Hea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5" t="14684" r="14582" b="31907"/>
          <a:stretch/>
        </p:blipFill>
        <p:spPr>
          <a:xfrm>
            <a:off x="506506" y="3239948"/>
            <a:ext cx="3196347" cy="2925357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158800" y="5517232"/>
            <a:ext cx="1011238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88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lack_Holes_-_Monsters_in_Space.jpg"/>
          <p:cNvPicPr>
            <a:picLocks noChangeAspect="1"/>
          </p:cNvPicPr>
          <p:nvPr/>
        </p:nvPicPr>
        <p:blipFill rotWithShape="1">
          <a:blip r:embed="rId3" cstate="print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t="2843" r="22467" b="2369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200"/>
              </a:lnSpc>
            </a:pP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Binary or tertiary solutions are often necessary</a:t>
            </a:r>
            <a:endParaRPr lang="en-US" sz="2400" i="1" dirty="0"/>
          </a:p>
        </p:txBody>
      </p:sp>
      <p:pic>
        <p:nvPicPr>
          <p:cNvPr id="5" name="Bild 4" descr="Bildschirmfoto 2016-02-01 um 22.28.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3" y="2629852"/>
            <a:ext cx="2743067" cy="2455333"/>
          </a:xfrm>
          <a:prstGeom prst="rect">
            <a:avLst/>
          </a:prstGeom>
        </p:spPr>
      </p:pic>
      <p:pic>
        <p:nvPicPr>
          <p:cNvPr id="6" name="Bild 5" descr="Bildschirmfoto 2016-02-01 um 22.34.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836" y="1628800"/>
            <a:ext cx="2713697" cy="4653136"/>
          </a:xfrm>
          <a:prstGeom prst="rect">
            <a:avLst/>
          </a:prstGeom>
        </p:spPr>
      </p:pic>
      <p:pic>
        <p:nvPicPr>
          <p:cNvPr id="9" name="Bild 8" descr="Bildschirmfoto 2016-02-01 um 22.41.0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26" y="1402810"/>
            <a:ext cx="2688896" cy="511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025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Thanks! </a:t>
            </a:r>
            <a:br>
              <a:rPr lang="en-GB" dirty="0" smtClean="0"/>
            </a:br>
            <a:endParaRPr lang="en-GB" sz="4400" i="1" dirty="0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Dan </a:t>
            </a:r>
            <a:r>
              <a:rPr lang="de-DE" dirty="0" smtClean="0"/>
              <a:t>Fitzpatrick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500866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chalk-chalkboards-lecture-mathematics-physics-1600x1200.jpg"/>
          <p:cNvPicPr>
            <a:picLocks noChangeAspect="1"/>
          </p:cNvPicPr>
          <p:nvPr/>
        </p:nvPicPr>
        <p:blipFill>
          <a:blip r:embed="rId3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Best </a:t>
            </a:r>
            <a:r>
              <a:rPr lang="de-DE" dirty="0" err="1" smtClean="0"/>
              <a:t>practices</a:t>
            </a:r>
            <a:r>
              <a:rPr lang="de-DE" dirty="0" smtClean="0"/>
              <a:t>, </a:t>
            </a:r>
            <a:r>
              <a:rPr lang="de-DE" dirty="0" err="1" smtClean="0"/>
              <a:t>worst</a:t>
            </a:r>
            <a:r>
              <a:rPr lang="de-DE" dirty="0" smtClean="0"/>
              <a:t> </a:t>
            </a:r>
            <a:r>
              <a:rPr lang="de-DE" dirty="0" err="1" smtClean="0"/>
              <a:t>practices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Synopsis</a:t>
            </a:r>
            <a:endParaRPr lang="de-DE" dirty="0" smtClean="0"/>
          </a:p>
          <a:p>
            <a:r>
              <a:rPr lang="de-DE" dirty="0" err="1" smtClean="0"/>
              <a:t>Principles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mobile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development</a:t>
            </a:r>
            <a:endParaRPr lang="de-DE" dirty="0" smtClean="0"/>
          </a:p>
          <a:p>
            <a:r>
              <a:rPr lang="de-DE" dirty="0" err="1" smtClean="0"/>
              <a:t>Lessons</a:t>
            </a:r>
            <a:r>
              <a:rPr lang="de-DE" dirty="0" smtClean="0"/>
              <a:t> in </a:t>
            </a:r>
            <a:r>
              <a:rPr lang="de-DE" dirty="0" err="1" smtClean="0"/>
              <a:t>physics</a:t>
            </a:r>
            <a:endParaRPr lang="de-DE" dirty="0" smtClean="0"/>
          </a:p>
          <a:p>
            <a:r>
              <a:rPr lang="de-DE" dirty="0" smtClean="0"/>
              <a:t>Real </a:t>
            </a:r>
            <a:r>
              <a:rPr lang="de-DE" dirty="0" err="1" smtClean="0"/>
              <a:t>life</a:t>
            </a:r>
            <a:r>
              <a:rPr lang="de-DE" dirty="0" smtClean="0"/>
              <a:t> </a:t>
            </a:r>
            <a:r>
              <a:rPr lang="de-DE" dirty="0" err="1" smtClean="0"/>
              <a:t>solutions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524657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history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sz="4400" i="1" dirty="0" smtClean="0"/>
              <a:t>a </a:t>
            </a:r>
            <a:r>
              <a:rPr lang="de-DE" sz="4400" i="1" dirty="0" err="1" smtClean="0"/>
              <a:t>synopsis</a:t>
            </a:r>
            <a:endParaRPr lang="en-GB" sz="4400" i="1" dirty="0"/>
          </a:p>
        </p:txBody>
      </p:sp>
      <p:pic>
        <p:nvPicPr>
          <p:cNvPr id="2" name="Bild 1" descr="Einstein_laughing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8" t="7871" r="20851" b="17606"/>
          <a:stretch/>
        </p:blipFill>
        <p:spPr>
          <a:xfrm>
            <a:off x="501736" y="3212976"/>
            <a:ext cx="3042785" cy="2797768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462" y="5540844"/>
            <a:ext cx="1018117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63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lack-hole.jp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200"/>
              </a:lnSpc>
            </a:pP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The birth of an anti-project</a:t>
            </a:r>
            <a:endParaRPr lang="en-US" sz="2000" dirty="0"/>
          </a:p>
        </p:txBody>
      </p:sp>
      <p:sp>
        <p:nvSpPr>
          <p:cNvPr id="2" name="Untertitel 1"/>
          <p:cNvSpPr>
            <a:spLocks noGrp="1"/>
          </p:cNvSpPr>
          <p:nvPr>
            <p:ph sz="quarter" idx="12"/>
          </p:nvPr>
        </p:nvSpPr>
        <p:spPr>
          <a:xfrm>
            <a:off x="467783" y="2022004"/>
            <a:ext cx="8853217" cy="4277196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de-DE" sz="2700" b="0" dirty="0" smtClean="0"/>
              <a:t>The </a:t>
            </a:r>
            <a:r>
              <a:rPr lang="de-DE" sz="2700" b="0" dirty="0" err="1" smtClean="0"/>
              <a:t>scope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of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the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initial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project</a:t>
            </a:r>
            <a:r>
              <a:rPr lang="de-DE" sz="2700" b="0" dirty="0" smtClean="0"/>
              <a:t> was limited</a:t>
            </a:r>
            <a:br>
              <a:rPr lang="de-DE" sz="2700" b="0" dirty="0" smtClean="0"/>
            </a:br>
            <a:r>
              <a:rPr lang="de-DE" sz="2700" b="0" dirty="0" err="1" smtClean="0"/>
              <a:t>by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budget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considerations</a:t>
            </a:r>
            <a:r>
              <a:rPr lang="de-DE" sz="2700" b="0" dirty="0" smtClean="0"/>
              <a:t>.</a:t>
            </a:r>
            <a:endParaRPr lang="de-DE" sz="2700" b="0" dirty="0"/>
          </a:p>
          <a:p>
            <a:pPr marL="457200" indent="-457200">
              <a:buFont typeface="Arial"/>
              <a:buChar char="•"/>
            </a:pPr>
            <a:r>
              <a:rPr lang="de-DE" sz="2700" b="0" dirty="0" smtClean="0"/>
              <a:t>In </a:t>
            </a:r>
            <a:r>
              <a:rPr lang="de-DE" sz="2700" b="0" dirty="0" err="1" smtClean="0"/>
              <a:t>spite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of</a:t>
            </a:r>
            <a:r>
              <a:rPr lang="de-DE" sz="2700" b="0" dirty="0" smtClean="0"/>
              <a:t> all </a:t>
            </a:r>
            <a:r>
              <a:rPr lang="de-DE" sz="2700" b="0" dirty="0" err="1" smtClean="0"/>
              <a:t>advice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to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the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contrary</a:t>
            </a:r>
            <a:r>
              <a:rPr lang="de-DE" sz="2700" b="0" dirty="0" smtClean="0"/>
              <a:t>,  </a:t>
            </a:r>
            <a:r>
              <a:rPr lang="de-DE" sz="2700" b="0" dirty="0" err="1" smtClean="0"/>
              <a:t>the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client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insisted</a:t>
            </a:r>
            <a:r>
              <a:rPr lang="de-DE" sz="2700" b="0" dirty="0" smtClean="0"/>
              <a:t> on </a:t>
            </a:r>
            <a:r>
              <a:rPr lang="de-DE" sz="2700" b="0" dirty="0" err="1" smtClean="0"/>
              <a:t>producing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only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desktop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and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tablet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views</a:t>
            </a:r>
            <a:r>
              <a:rPr lang="de-DE" sz="2700" b="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de-DE" sz="2700" b="0" dirty="0" smtClean="0"/>
              <a:t>The </a:t>
            </a:r>
            <a:r>
              <a:rPr lang="de-DE" sz="2700" b="0" dirty="0" err="1" smtClean="0"/>
              <a:t>objections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of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the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programmers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were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mitigated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by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the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perceived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flexibility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of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the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planned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responsive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grid</a:t>
            </a:r>
            <a:r>
              <a:rPr lang="de-DE" sz="2700" b="0" dirty="0" smtClean="0"/>
              <a:t> </a:t>
            </a:r>
            <a:r>
              <a:rPr lang="de-DE" sz="2700" b="0" dirty="0" err="1" smtClean="0"/>
              <a:t>system</a:t>
            </a:r>
            <a:r>
              <a:rPr lang="de-DE" sz="2700" b="0" dirty="0" smtClean="0"/>
              <a:t>.</a:t>
            </a:r>
            <a:endParaRPr lang="en-US" sz="2700" dirty="0"/>
          </a:p>
          <a:p>
            <a:pPr lvl="2"/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13573959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lack-hole.jp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200"/>
              </a:lnSpc>
            </a:pP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Desktop and Tablet Views: the stage</a:t>
            </a:r>
            <a:endParaRPr lang="en-US" sz="2000" dirty="0"/>
          </a:p>
        </p:txBody>
      </p:sp>
      <p:pic>
        <p:nvPicPr>
          <p:cNvPr id="2" name="Bild 1" descr="Bildschirmfoto 2016-02-01 um 21.28.5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520278"/>
            <a:ext cx="9494230" cy="38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605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lack-hole.jp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200"/>
              </a:lnSpc>
            </a:pP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Desktop and Tablet Views: the timeline</a:t>
            </a:r>
            <a:endParaRPr lang="en-US" sz="2000" dirty="0"/>
          </a:p>
        </p:txBody>
      </p:sp>
      <p:pic>
        <p:nvPicPr>
          <p:cNvPr id="3" name="Bild 2" descr="Bildschirmfoto 2016-02-01 um 21.24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7" y="1556793"/>
            <a:ext cx="8931442" cy="35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864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lack-hole.jp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200"/>
              </a:lnSpc>
            </a:pP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Horizontally aligned content elements (tabs)</a:t>
            </a:r>
            <a:endParaRPr lang="en-US" sz="2000" dirty="0"/>
          </a:p>
        </p:txBody>
      </p:sp>
      <p:pic>
        <p:nvPicPr>
          <p:cNvPr id="3" name="Bild 2" descr="Bildschirmfoto 2016-02-01 um 21.40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6" y="1905001"/>
            <a:ext cx="9477503" cy="291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871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lack-hole.jp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200"/>
              </a:lnSpc>
            </a:pP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Rich(</a:t>
            </a:r>
            <a:r>
              <a:rPr lang="en-US" sz="3400" dirty="0" err="1" smtClean="0"/>
              <a:t>er</a:t>
            </a:r>
            <a:r>
              <a:rPr lang="en-US" sz="3400" dirty="0" smtClean="0"/>
              <a:t>) media often fail.</a:t>
            </a:r>
            <a:endParaRPr lang="en-US" sz="2000" dirty="0"/>
          </a:p>
        </p:txBody>
      </p:sp>
      <p:pic>
        <p:nvPicPr>
          <p:cNvPr id="2" name="Bild 1" descr="Bildschirmfoto 2016-02-01 um 21.47.3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340768"/>
            <a:ext cx="9321271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594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Develop</a:t>
            </a:r>
            <a:r>
              <a:rPr lang="de-DE" dirty="0" smtClean="0"/>
              <a:t> Mobile First!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4400" i="1" dirty="0" smtClean="0"/>
              <a:t>Best Practices</a:t>
            </a:r>
            <a:endParaRPr lang="en-GB" sz="4400" i="1" dirty="0"/>
          </a:p>
        </p:txBody>
      </p:sp>
      <p:pic>
        <p:nvPicPr>
          <p:cNvPr id="3" name="Bild 2" descr="Einstein_laughing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8" t="7871" r="20851" b="17606"/>
          <a:stretch/>
        </p:blipFill>
        <p:spPr>
          <a:xfrm>
            <a:off x="501736" y="3212976"/>
            <a:ext cx="3042785" cy="2797768"/>
          </a:xfrm>
          <a:prstGeom prst="rect">
            <a:avLst/>
          </a:prstGeom>
        </p:spPr>
      </p:pic>
      <p:pic>
        <p:nvPicPr>
          <p:cNvPr id="2" name="Bild 1" descr="Albert-Einstein-Brains-Museu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3" t="14233" r="8985" b="8985"/>
          <a:stretch/>
        </p:blipFill>
        <p:spPr>
          <a:xfrm>
            <a:off x="391955" y="3212977"/>
            <a:ext cx="3169137" cy="2925357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022" y="5537669"/>
            <a:ext cx="1024996" cy="94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66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S_MASTER">
  <a:themeElements>
    <a:clrScheme name="triplesense | DC PPT">
      <a:dk1>
        <a:srgbClr val="3D3D3D"/>
      </a:dk1>
      <a:lt1>
        <a:sysClr val="window" lastClr="FFFFFF"/>
      </a:lt1>
      <a:dk2>
        <a:srgbClr val="63666B"/>
      </a:dk2>
      <a:lt2>
        <a:srgbClr val="E5E5E2"/>
      </a:lt2>
      <a:accent1>
        <a:srgbClr val="46627B"/>
      </a:accent1>
      <a:accent2>
        <a:srgbClr val="8B005B"/>
      </a:accent2>
      <a:accent3>
        <a:srgbClr val="81AF1F"/>
      </a:accent3>
      <a:accent4>
        <a:srgbClr val="F9412B"/>
      </a:accent4>
      <a:accent5>
        <a:srgbClr val="00CFFF"/>
      </a:accent5>
      <a:accent6>
        <a:srgbClr val="46627B"/>
      </a:accent6>
      <a:hlink>
        <a:srgbClr val="81AF1F"/>
      </a:hlink>
      <a:folHlink>
        <a:srgbClr val="81AF1F"/>
      </a:folHlink>
    </a:clrScheme>
    <a:fontScheme name="triplesense | DF PP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6350">
          <a:solidFill>
            <a:schemeClr val="bg1">
              <a:lumMod val="75000"/>
            </a:schemeClr>
          </a:solidFill>
        </a:ln>
        <a:effectLst>
          <a:outerShdw blurRad="127000" dist="38100" dir="2700000" algn="tl" rotWithShape="0">
            <a:srgbClr val="3D3D3D">
              <a:alpha val="40000"/>
            </a:srgbClr>
          </a:outerShdw>
        </a:effectLst>
        <a:extLst/>
      </a:spPr>
      <a:bodyPr wrap="square" lIns="180000" tIns="108000" rIns="180000" bIns="108000" anchor="t" anchorCtr="0">
        <a:prstTxWarp prst="textNoShape">
          <a:avLst/>
        </a:prstTxWarp>
      </a:bodyPr>
      <a:lstStyle>
        <a:defPPr eaLnBrk="0" hangingPunct="0">
          <a:buClr>
            <a:srgbClr val="5B7F93"/>
          </a:buClr>
          <a:buSzPct val="100000"/>
          <a:tabLst>
            <a:tab pos="729206" algn="l"/>
            <a:tab pos="1136237" algn="l"/>
            <a:tab pos="1543270" algn="l"/>
            <a:tab pos="1950301" algn="l"/>
            <a:tab pos="3576990" algn="r"/>
            <a:tab pos="3985460" algn="l"/>
            <a:tab pos="4392492" algn="l"/>
            <a:tab pos="4799524" algn="l"/>
            <a:tab pos="5206556" algn="l"/>
            <a:tab pos="5613588" algn="l"/>
            <a:tab pos="6020619" algn="l"/>
            <a:tab pos="6427651" algn="l"/>
            <a:tab pos="6834683" algn="l"/>
            <a:tab pos="7241715" algn="l"/>
            <a:tab pos="7648746" algn="l"/>
            <a:tab pos="8055779" algn="l"/>
            <a:tab pos="8462810" algn="l"/>
          </a:tabLst>
          <a:defRPr sz="1600" dirty="0" smtClean="0"/>
        </a:defPPr>
      </a:lstStyle>
    </a:spDef>
    <a:lnDef>
      <a:spPr>
        <a:ln w="12700">
          <a:solidFill>
            <a:schemeClr val="bg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TS_MASTER</Template>
  <TotalTime>0</TotalTime>
  <Words>1038</Words>
  <Application>Microsoft Macintosh PowerPoint</Application>
  <PresentationFormat>A4-Papier (210x297 mm)</PresentationFormat>
  <Paragraphs>170</Paragraphs>
  <Slides>19</Slides>
  <Notes>19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0" baseType="lpstr">
      <vt:lpstr>TS_MASTER</vt:lpstr>
      <vt:lpstr>Mobile Last Development</vt:lpstr>
      <vt:lpstr>Best practices, worst practices</vt:lpstr>
      <vt:lpstr>The project history: a synopsis</vt:lpstr>
      <vt:lpstr> The birth of an anti-project</vt:lpstr>
      <vt:lpstr> Desktop and Tablet Views: the stage</vt:lpstr>
      <vt:lpstr> Desktop and Tablet Views: the timeline</vt:lpstr>
      <vt:lpstr> Horizontally aligned content elements (tabs)</vt:lpstr>
      <vt:lpstr> Rich(er) media often fail.</vt:lpstr>
      <vt:lpstr>Develop Mobile First! Best Practices</vt:lpstr>
      <vt:lpstr> Concentrate on the essentials!</vt:lpstr>
      <vt:lpstr> Work from the bottom up!</vt:lpstr>
      <vt:lpstr> Work from the bottom up!</vt:lpstr>
      <vt:lpstr> Progressive Enhancement versus… graceful degradation</vt:lpstr>
      <vt:lpstr>Software Development clever-sounding formulae</vt:lpstr>
      <vt:lpstr> The jump from tablet to mobile view is often the most complex. </vt:lpstr>
      <vt:lpstr> Project entropy as a transition from order to chaos. </vt:lpstr>
      <vt:lpstr>Real solutions, …not ideal solutions</vt:lpstr>
      <vt:lpstr> Binary or tertiary solutions are often necessary</vt:lpstr>
      <vt:lpstr>Thanks!  </vt:lpstr>
    </vt:vector>
  </TitlesOfParts>
  <Manager>JS / KP</Manager>
  <Company>Triplesense Reply GmbH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visionary Purpose for TSR</dc:title>
  <dc:subject>Strategie 2014 / 2015</dc:subject>
  <dc:creator>MOS</dc:creator>
  <cp:keywords/>
  <dc:description/>
  <cp:lastModifiedBy>Daniel Fitzpatrick</cp:lastModifiedBy>
  <cp:revision>289</cp:revision>
  <cp:lastPrinted>2016-02-02T07:38:27Z</cp:lastPrinted>
  <dcterms:created xsi:type="dcterms:W3CDTF">2014-09-30T07:13:34Z</dcterms:created>
  <dcterms:modified xsi:type="dcterms:W3CDTF">2016-02-02T07:41:10Z</dcterms:modified>
  <cp:category/>
</cp:coreProperties>
</file>